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27"/>
  </p:notesMasterIdLst>
  <p:sldIdLst>
    <p:sldId id="257" r:id="rId3"/>
    <p:sldId id="284" r:id="rId4"/>
    <p:sldId id="282" r:id="rId5"/>
    <p:sldId id="283" r:id="rId6"/>
    <p:sldId id="285" r:id="rId7"/>
    <p:sldId id="286" r:id="rId8"/>
    <p:sldId id="287" r:id="rId9"/>
    <p:sldId id="288" r:id="rId10"/>
    <p:sldId id="289" r:id="rId11"/>
    <p:sldId id="290" r:id="rId12"/>
    <p:sldId id="291" r:id="rId13"/>
    <p:sldId id="292" r:id="rId14"/>
    <p:sldId id="294" r:id="rId15"/>
    <p:sldId id="295" r:id="rId16"/>
    <p:sldId id="296" r:id="rId17"/>
    <p:sldId id="297" r:id="rId18"/>
    <p:sldId id="298" r:id="rId19"/>
    <p:sldId id="299" r:id="rId20"/>
    <p:sldId id="302" r:id="rId21"/>
    <p:sldId id="301" r:id="rId22"/>
    <p:sldId id="300" r:id="rId23"/>
    <p:sldId id="304" r:id="rId24"/>
    <p:sldId id="303" r:id="rId25"/>
    <p:sldId id="260" r:id="rId26"/>
  </p:sldIdLst>
  <p:sldSz cx="9144000" cy="6858000" type="screen4x3"/>
  <p:notesSz cx="6858000" cy="9144000"/>
  <p:embeddedFontLst>
    <p:embeddedFont>
      <p:font typeface="Montserrat" panose="02000000000000000000" pitchFamily="2" charset="0"/>
      <p:regular r:id="rId28"/>
      <p:bold r:id="rId29"/>
      <p:italic r:id="rId30"/>
      <p:boldItalic r:id="rId31"/>
    </p:embeddedFont>
    <p:embeddedFont>
      <p:font typeface="Montserrat Light" panose="02000000000000000000" pitchFamily="2" charset="0"/>
      <p:regular r:id="rId32"/>
      <p:bold r:id="rId33"/>
      <p:italic r:id="rId34"/>
      <p:boldItalic r:id="rId35"/>
    </p:embeddedFont>
    <p:embeddedFont>
      <p:font typeface="Quattrocento Sans" panose="02000000000000000000" pitchFamily="2" charset="0"/>
      <p:regular r:id="rId36"/>
      <p:bold r:id="rId37"/>
      <p:italic r:id="rId38"/>
      <p:boldItalic r:id="rId39"/>
    </p:embeddedFont>
    <p:embeddedFont>
      <p:font typeface="Tahoma" panose="020B0604030504040204" pitchFamily="34" charset="0"/>
      <p:regular r:id="rId40"/>
      <p:bold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sL8ybW17LB3faRfG8urp7rzBM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6405"/>
  </p:normalViewPr>
  <p:slideViewPr>
    <p:cSldViewPr snapToGrid="0">
      <p:cViewPr varScale="1">
        <p:scale>
          <a:sx n="69" d="100"/>
          <a:sy n="69" d="100"/>
        </p:scale>
        <p:origin x="86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font" Target="fonts/font12.fntdata"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font" Target="fonts/font7.fntdata" /><Relationship Id="rId42" Type="http://schemas.openxmlformats.org/officeDocument/2006/relationships/font" Target="fonts/font15.fntdata" /><Relationship Id="rId55"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font" Target="fonts/font6.fntdata" /><Relationship Id="rId38" Type="http://schemas.openxmlformats.org/officeDocument/2006/relationships/font" Target="fonts/font11.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font" Target="fonts/font2.fntdata" /><Relationship Id="rId41" Type="http://schemas.openxmlformats.org/officeDocument/2006/relationships/font" Target="fonts/font14.fntdata" /><Relationship Id="rId54" Type="http://customschemas.google.com/relationships/presentationmetadata" Target="meta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font" Target="fonts/font5.fntdata" /><Relationship Id="rId37" Type="http://schemas.openxmlformats.org/officeDocument/2006/relationships/font" Target="fonts/font10.fntdata" /><Relationship Id="rId40" Type="http://schemas.openxmlformats.org/officeDocument/2006/relationships/font" Target="fonts/font13.fntdata" /><Relationship Id="rId45" Type="http://schemas.openxmlformats.org/officeDocument/2006/relationships/font" Target="fonts/font18.fntdata" /><Relationship Id="rId58"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font" Target="fonts/font1.fntdata" /><Relationship Id="rId36" Type="http://schemas.openxmlformats.org/officeDocument/2006/relationships/font" Target="fonts/font9.fntdata" /><Relationship Id="rId57"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font" Target="fonts/font4.fntdata" /><Relationship Id="rId44" Type="http://schemas.openxmlformats.org/officeDocument/2006/relationships/font" Target="fonts/font17.fntdata"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notesMaster" Target="notesMasters/notesMaster1.xml" /><Relationship Id="rId30" Type="http://schemas.openxmlformats.org/officeDocument/2006/relationships/font" Target="fonts/font3.fntdata" /><Relationship Id="rId35" Type="http://schemas.openxmlformats.org/officeDocument/2006/relationships/font" Target="fonts/font8.fntdata" /><Relationship Id="rId43" Type="http://schemas.openxmlformats.org/officeDocument/2006/relationships/font" Target="fonts/font16.fntdata" /><Relationship Id="rId56" Type="http://schemas.openxmlformats.org/officeDocument/2006/relationships/viewProps" Target="viewProps.xml" /><Relationship Id="rId8" Type="http://schemas.openxmlformats.org/officeDocument/2006/relationships/slide" Target="slides/slide6.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Tree>
    <p:extLst>
      <p:ext uri="{BB962C8B-B14F-4D97-AF65-F5344CB8AC3E}">
        <p14:creationId xmlns:p14="http://schemas.microsoft.com/office/powerpoint/2010/main" val="104496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11</a:t>
            </a:fld>
            <a:endParaRPr/>
          </a:p>
        </p:txBody>
      </p:sp>
    </p:spTree>
    <p:extLst>
      <p:ext uri="{BB962C8B-B14F-4D97-AF65-F5344CB8AC3E}">
        <p14:creationId xmlns:p14="http://schemas.microsoft.com/office/powerpoint/2010/main" val="152107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12</a:t>
            </a:fld>
            <a:endParaRPr/>
          </a:p>
        </p:txBody>
      </p:sp>
    </p:spTree>
    <p:extLst>
      <p:ext uri="{BB962C8B-B14F-4D97-AF65-F5344CB8AC3E}">
        <p14:creationId xmlns:p14="http://schemas.microsoft.com/office/powerpoint/2010/main" val="411612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13</a:t>
            </a:fld>
            <a:endParaRPr/>
          </a:p>
        </p:txBody>
      </p:sp>
    </p:spTree>
    <p:extLst>
      <p:ext uri="{BB962C8B-B14F-4D97-AF65-F5344CB8AC3E}">
        <p14:creationId xmlns:p14="http://schemas.microsoft.com/office/powerpoint/2010/main" val="8145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14</a:t>
            </a:fld>
            <a:endParaRPr/>
          </a:p>
        </p:txBody>
      </p:sp>
    </p:spTree>
    <p:extLst>
      <p:ext uri="{BB962C8B-B14F-4D97-AF65-F5344CB8AC3E}">
        <p14:creationId xmlns:p14="http://schemas.microsoft.com/office/powerpoint/2010/main" val="187174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15</a:t>
            </a:fld>
            <a:endParaRPr/>
          </a:p>
        </p:txBody>
      </p:sp>
    </p:spTree>
    <p:extLst>
      <p:ext uri="{BB962C8B-B14F-4D97-AF65-F5344CB8AC3E}">
        <p14:creationId xmlns:p14="http://schemas.microsoft.com/office/powerpoint/2010/main" val="186290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16</a:t>
            </a:fld>
            <a:endParaRPr/>
          </a:p>
        </p:txBody>
      </p:sp>
    </p:spTree>
    <p:extLst>
      <p:ext uri="{BB962C8B-B14F-4D97-AF65-F5344CB8AC3E}">
        <p14:creationId xmlns:p14="http://schemas.microsoft.com/office/powerpoint/2010/main" val="64160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17</a:t>
            </a:fld>
            <a:endParaRPr/>
          </a:p>
        </p:txBody>
      </p:sp>
    </p:spTree>
    <p:extLst>
      <p:ext uri="{BB962C8B-B14F-4D97-AF65-F5344CB8AC3E}">
        <p14:creationId xmlns:p14="http://schemas.microsoft.com/office/powerpoint/2010/main" val="369396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18</a:t>
            </a:fld>
            <a:endParaRPr/>
          </a:p>
        </p:txBody>
      </p:sp>
    </p:spTree>
    <p:extLst>
      <p:ext uri="{BB962C8B-B14F-4D97-AF65-F5344CB8AC3E}">
        <p14:creationId xmlns:p14="http://schemas.microsoft.com/office/powerpoint/2010/main" val="192507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19</a:t>
            </a:fld>
            <a:endParaRPr/>
          </a:p>
        </p:txBody>
      </p:sp>
    </p:spTree>
    <p:extLst>
      <p:ext uri="{BB962C8B-B14F-4D97-AF65-F5344CB8AC3E}">
        <p14:creationId xmlns:p14="http://schemas.microsoft.com/office/powerpoint/2010/main" val="36152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78A2AA61-F15E-8237-4B34-D3AC567063E6}"/>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918AACF4-C6AD-592D-66DC-F1B73C8F22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B490B84C-2ABB-3042-CD05-C35692DEF9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1A062398-4BB2-A58C-298D-F9A3FEA7E55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a:t>
            </a:fld>
            <a:endParaRPr/>
          </a:p>
        </p:txBody>
      </p:sp>
    </p:spTree>
    <p:extLst>
      <p:ext uri="{BB962C8B-B14F-4D97-AF65-F5344CB8AC3E}">
        <p14:creationId xmlns:p14="http://schemas.microsoft.com/office/powerpoint/2010/main" val="4077233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20</a:t>
            </a:fld>
            <a:endParaRPr/>
          </a:p>
        </p:txBody>
      </p:sp>
    </p:spTree>
    <p:extLst>
      <p:ext uri="{BB962C8B-B14F-4D97-AF65-F5344CB8AC3E}">
        <p14:creationId xmlns:p14="http://schemas.microsoft.com/office/powerpoint/2010/main" val="404335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21</a:t>
            </a:fld>
            <a:endParaRPr/>
          </a:p>
        </p:txBody>
      </p:sp>
    </p:spTree>
    <p:extLst>
      <p:ext uri="{BB962C8B-B14F-4D97-AF65-F5344CB8AC3E}">
        <p14:creationId xmlns:p14="http://schemas.microsoft.com/office/powerpoint/2010/main" val="3484816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22</a:t>
            </a:fld>
            <a:endParaRPr/>
          </a:p>
        </p:txBody>
      </p:sp>
    </p:spTree>
    <p:extLst>
      <p:ext uri="{BB962C8B-B14F-4D97-AF65-F5344CB8AC3E}">
        <p14:creationId xmlns:p14="http://schemas.microsoft.com/office/powerpoint/2010/main" val="235005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23</a:t>
            </a:fld>
            <a:endParaRPr/>
          </a:p>
        </p:txBody>
      </p:sp>
    </p:spTree>
    <p:extLst>
      <p:ext uri="{BB962C8B-B14F-4D97-AF65-F5344CB8AC3E}">
        <p14:creationId xmlns:p14="http://schemas.microsoft.com/office/powerpoint/2010/main" val="72975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2A7BCF2A-12B4-338C-967C-6BCD28106FEA}"/>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4F20D882-F7B8-4B0D-98A4-AB41CE1AD2C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AE83E513-3D7D-3817-41D7-A2340D6396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4B99A154-4C0F-48EA-8D56-39C99019316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extLst>
      <p:ext uri="{BB962C8B-B14F-4D97-AF65-F5344CB8AC3E}">
        <p14:creationId xmlns:p14="http://schemas.microsoft.com/office/powerpoint/2010/main" val="19366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67EF8E09-DB30-838E-F8B2-EC31DEDB4742}"/>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3D3B3C5D-C321-BB32-282B-5F52ADC512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625DE260-78A6-5064-12ED-98BE1B496D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15F9C940-F7FF-8706-ABBA-5FE185DF642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4</a:t>
            </a:fld>
            <a:endParaRPr/>
          </a:p>
        </p:txBody>
      </p:sp>
    </p:spTree>
    <p:extLst>
      <p:ext uri="{BB962C8B-B14F-4D97-AF65-F5344CB8AC3E}">
        <p14:creationId xmlns:p14="http://schemas.microsoft.com/office/powerpoint/2010/main" val="247524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extLst>
      <p:ext uri="{BB962C8B-B14F-4D97-AF65-F5344CB8AC3E}">
        <p14:creationId xmlns:p14="http://schemas.microsoft.com/office/powerpoint/2010/main" val="210462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24C6DBE-F4FC-E975-4B90-619E5885C1F0}"/>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6080F5A4-9AB7-7DFB-D802-87BD58DB94A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913CE2D1-7468-CD75-D440-CD624664E6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B4C24210-78FB-4520-D8D3-0F0DF73C1D1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extLst>
      <p:ext uri="{BB962C8B-B14F-4D97-AF65-F5344CB8AC3E}">
        <p14:creationId xmlns:p14="http://schemas.microsoft.com/office/powerpoint/2010/main" val="123043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24C6DBE-F4FC-E975-4B90-619E5885C1F0}"/>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6080F5A4-9AB7-7DFB-D802-87BD58DB94A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913CE2D1-7468-CD75-D440-CD624664E6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B4C24210-78FB-4520-D8D3-0F0DF73C1D1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7</a:t>
            </a:fld>
            <a:endParaRPr/>
          </a:p>
        </p:txBody>
      </p:sp>
    </p:spTree>
    <p:extLst>
      <p:ext uri="{BB962C8B-B14F-4D97-AF65-F5344CB8AC3E}">
        <p14:creationId xmlns:p14="http://schemas.microsoft.com/office/powerpoint/2010/main" val="333497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extLst>
      <p:ext uri="{BB962C8B-B14F-4D97-AF65-F5344CB8AC3E}">
        <p14:creationId xmlns:p14="http://schemas.microsoft.com/office/powerpoint/2010/main" val="112835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8E8BC99-3884-ED9A-F43A-C59AFE7BD853}"/>
            </a:ext>
          </a:extLst>
        </p:cNvPr>
        <p:cNvGrpSpPr/>
        <p:nvPr/>
      </p:nvGrpSpPr>
      <p:grpSpPr>
        <a:xfrm>
          <a:off x="0" y="0"/>
          <a:ext cx="0" cy="0"/>
          <a:chOff x="0" y="0"/>
          <a:chExt cx="0" cy="0"/>
        </a:xfrm>
      </p:grpSpPr>
      <p:sp>
        <p:nvSpPr>
          <p:cNvPr id="141" name="Google Shape;141;p4:notes">
            <a:extLst>
              <a:ext uri="{FF2B5EF4-FFF2-40B4-BE49-F238E27FC236}">
                <a16:creationId xmlns:a16="http://schemas.microsoft.com/office/drawing/2014/main" id="{0AB534A4-1A82-641D-2756-180F5BD6CE3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737DF5E7-F8A5-8512-D36A-8EE598799C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 prendre en compte pour ces trois mécanismes:</a:t>
            </a:r>
            <a:endParaRPr/>
          </a:p>
          <a:p>
            <a:pPr marL="0" lvl="0" indent="0" algn="l" rtl="0">
              <a:spcBef>
                <a:spcPts val="0"/>
              </a:spcBef>
              <a:spcAft>
                <a:spcPts val="0"/>
              </a:spcAft>
              <a:buNone/>
            </a:pPr>
            <a:r>
              <a:rPr lang="fr-CA"/>
              <a:t>-Relever le niveau d’ambition,</a:t>
            </a:r>
            <a:endParaRPr/>
          </a:p>
          <a:p>
            <a:pPr marL="0" lvl="0" indent="0" algn="l" rtl="0">
              <a:spcBef>
                <a:spcPts val="0"/>
              </a:spcBef>
              <a:spcAft>
                <a:spcPts val="0"/>
              </a:spcAft>
              <a:buNone/>
            </a:pPr>
            <a:r>
              <a:rPr lang="fr-CA"/>
              <a:t> promouvoir le développement durable et</a:t>
            </a:r>
            <a:endParaRPr/>
          </a:p>
          <a:p>
            <a:pPr marL="0" lvl="0" indent="0" algn="l" rtl="0">
              <a:spcBef>
                <a:spcPts val="0"/>
              </a:spcBef>
              <a:spcAft>
                <a:spcPts val="0"/>
              </a:spcAft>
              <a:buNone/>
            </a:pPr>
            <a:r>
              <a:rPr lang="fr-CA"/>
              <a:t> l’intégrité environnementale </a:t>
            </a:r>
            <a:endParaRPr/>
          </a:p>
        </p:txBody>
      </p:sp>
      <p:sp>
        <p:nvSpPr>
          <p:cNvPr id="143" name="Google Shape;143;p4:notes">
            <a:extLst>
              <a:ext uri="{FF2B5EF4-FFF2-40B4-BE49-F238E27FC236}">
                <a16:creationId xmlns:a16="http://schemas.microsoft.com/office/drawing/2014/main" id="{FE0738BE-0FD6-E940-9781-2CF6C20B25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extLst>
      <p:ext uri="{BB962C8B-B14F-4D97-AF65-F5344CB8AC3E}">
        <p14:creationId xmlns:p14="http://schemas.microsoft.com/office/powerpoint/2010/main" val="34587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chemeClr val="dk1"/>
                </a:solidFill>
                <a:latin typeface="Calibri"/>
                <a:ea typeface="Calibri"/>
                <a:cs typeface="Calibri"/>
                <a:sym typeface="Calibri"/>
              </a:defRPr>
            </a:lvl1pPr>
            <a:lvl2pPr marL="0" lvl="1" indent="0" algn="r">
              <a:spcBef>
                <a:spcPts val="0"/>
              </a:spcBef>
              <a:buNone/>
              <a:defRPr sz="1200" b="1" i="0" u="none" strike="noStrike" cap="none">
                <a:solidFill>
                  <a:schemeClr val="dk1"/>
                </a:solidFill>
                <a:latin typeface="Calibri"/>
                <a:ea typeface="Calibri"/>
                <a:cs typeface="Calibri"/>
                <a:sym typeface="Calibri"/>
              </a:defRPr>
            </a:lvl2pPr>
            <a:lvl3pPr marL="0" lvl="2" indent="0" algn="r">
              <a:spcBef>
                <a:spcPts val="0"/>
              </a:spcBef>
              <a:buNone/>
              <a:defRPr sz="1200" b="1" i="0" u="none" strike="noStrike" cap="none">
                <a:solidFill>
                  <a:schemeClr val="dk1"/>
                </a:solidFill>
                <a:latin typeface="Calibri"/>
                <a:ea typeface="Calibri"/>
                <a:cs typeface="Calibri"/>
                <a:sym typeface="Calibri"/>
              </a:defRPr>
            </a:lvl3pPr>
            <a:lvl4pPr marL="0" lvl="3" indent="0" algn="r">
              <a:spcBef>
                <a:spcPts val="0"/>
              </a:spcBef>
              <a:buNone/>
              <a:defRPr sz="1200" b="1" i="0" u="none" strike="noStrike" cap="none">
                <a:solidFill>
                  <a:schemeClr val="dk1"/>
                </a:solidFill>
                <a:latin typeface="Calibri"/>
                <a:ea typeface="Calibri"/>
                <a:cs typeface="Calibri"/>
                <a:sym typeface="Calibri"/>
              </a:defRPr>
            </a:lvl4pPr>
            <a:lvl5pPr marL="0" lvl="4" indent="0" algn="r">
              <a:spcBef>
                <a:spcPts val="0"/>
              </a:spcBef>
              <a:buNone/>
              <a:defRPr sz="1200" b="1" i="0" u="none" strike="noStrike" cap="none">
                <a:solidFill>
                  <a:schemeClr val="dk1"/>
                </a:solidFill>
                <a:latin typeface="Calibri"/>
                <a:ea typeface="Calibri"/>
                <a:cs typeface="Calibri"/>
                <a:sym typeface="Calibri"/>
              </a:defRPr>
            </a:lvl5pPr>
            <a:lvl6pPr marL="0" lvl="5" indent="0" algn="r">
              <a:spcBef>
                <a:spcPts val="0"/>
              </a:spcBef>
              <a:buNone/>
              <a:defRPr sz="1200" b="1" i="0" u="none" strike="noStrike" cap="none">
                <a:solidFill>
                  <a:schemeClr val="dk1"/>
                </a:solidFill>
                <a:latin typeface="Calibri"/>
                <a:ea typeface="Calibri"/>
                <a:cs typeface="Calibri"/>
                <a:sym typeface="Calibri"/>
              </a:defRPr>
            </a:lvl6pPr>
            <a:lvl7pPr marL="0" lvl="6" indent="0" algn="r">
              <a:spcBef>
                <a:spcPts val="0"/>
              </a:spcBef>
              <a:buNone/>
              <a:defRPr sz="1200" b="1" i="0" u="none" strike="noStrike" cap="none">
                <a:solidFill>
                  <a:schemeClr val="dk1"/>
                </a:solidFill>
                <a:latin typeface="Calibri"/>
                <a:ea typeface="Calibri"/>
                <a:cs typeface="Calibri"/>
                <a:sym typeface="Calibri"/>
              </a:defRPr>
            </a:lvl7pPr>
            <a:lvl8pPr marL="0" lvl="7" indent="0" algn="r">
              <a:spcBef>
                <a:spcPts val="0"/>
              </a:spcBef>
              <a:buNone/>
              <a:defRPr sz="1200" b="1" i="0" u="none" strike="noStrike" cap="none">
                <a:solidFill>
                  <a:schemeClr val="dk1"/>
                </a:solidFill>
                <a:latin typeface="Calibri"/>
                <a:ea typeface="Calibri"/>
                <a:cs typeface="Calibri"/>
                <a:sym typeface="Calibri"/>
              </a:defRPr>
            </a:lvl8pPr>
            <a:lvl9pPr marL="0" lvl="8" indent="0" algn="r">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rai ou faux">
  <p:cSld name="Vrai ou faux">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71551" y="982133"/>
            <a:ext cx="7207250" cy="224366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2400"/>
              <a:buFont typeface="Trebuchet MS"/>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971553" y="3630168"/>
            <a:ext cx="7207251" cy="841248"/>
          </a:xfrm>
          <a:prstGeom prst="rect">
            <a:avLst/>
          </a:prstGeom>
          <a:noFill/>
          <a:ln>
            <a:noFill/>
          </a:ln>
        </p:spPr>
        <p:txBody>
          <a:bodyPr spcFirstLastPara="1" wrap="square" lIns="68475" tIns="34275" rIns="68475" bIns="34275" anchor="b" anchorCtr="0">
            <a:normAutofit/>
          </a:bodyPr>
          <a:lstStyle>
            <a:lvl1pPr marL="457200" lvl="0" indent="-228600" algn="l">
              <a:spcBef>
                <a:spcPts val="0"/>
              </a:spcBef>
              <a:spcAft>
                <a:spcPts val="0"/>
              </a:spcAft>
              <a:buSzPts val="2100"/>
              <a:buNone/>
              <a:defRPr sz="2100">
                <a:solidFill>
                  <a:schemeClr val="dk1"/>
                </a:solidFill>
              </a:defRPr>
            </a:lvl1pPr>
            <a:lvl2pPr marL="914400" lvl="1" indent="-228600" algn="l">
              <a:spcBef>
                <a:spcPts val="270"/>
              </a:spcBef>
              <a:spcAft>
                <a:spcPts val="0"/>
              </a:spcAft>
              <a:buSzPts val="1350"/>
              <a:buNone/>
              <a:defRPr sz="1350">
                <a:solidFill>
                  <a:srgbClr val="888888"/>
                </a:solidFill>
              </a:defRPr>
            </a:lvl2pPr>
            <a:lvl3pPr marL="1371600" lvl="2" indent="-228600" algn="l">
              <a:spcBef>
                <a:spcPts val="240"/>
              </a:spcBef>
              <a:spcAft>
                <a:spcPts val="0"/>
              </a:spcAft>
              <a:buSzPts val="1200"/>
              <a:buNone/>
              <a:defRPr sz="1200">
                <a:solidFill>
                  <a:srgbClr val="888888"/>
                </a:solidFill>
              </a:defRPr>
            </a:lvl3pPr>
            <a:lvl4pPr marL="1828800" lvl="3" indent="-228600" algn="l">
              <a:spcBef>
                <a:spcPts val="210"/>
              </a:spcBef>
              <a:spcAft>
                <a:spcPts val="0"/>
              </a:spcAft>
              <a:buSzPts val="1050"/>
              <a:buNone/>
              <a:defRPr sz="1050">
                <a:solidFill>
                  <a:srgbClr val="888888"/>
                </a:solidFill>
              </a:defRPr>
            </a:lvl4pPr>
            <a:lvl5pPr marL="2286000" lvl="4" indent="-228600" algn="l">
              <a:spcBef>
                <a:spcPts val="210"/>
              </a:spcBef>
              <a:spcAft>
                <a:spcPts val="0"/>
              </a:spcAft>
              <a:buSzPts val="1050"/>
              <a:buNone/>
              <a:defRPr sz="1050">
                <a:solidFill>
                  <a:srgbClr val="888888"/>
                </a:solidFill>
              </a:defRPr>
            </a:lvl5pPr>
            <a:lvl6pPr marL="2743200" lvl="5" indent="-228600" algn="l">
              <a:spcBef>
                <a:spcPts val="210"/>
              </a:spcBef>
              <a:spcAft>
                <a:spcPts val="0"/>
              </a:spcAft>
              <a:buSzPts val="1050"/>
              <a:buNone/>
              <a:defRPr sz="1050">
                <a:solidFill>
                  <a:srgbClr val="888888"/>
                </a:solidFill>
              </a:defRPr>
            </a:lvl6pPr>
            <a:lvl7pPr marL="3200400" lvl="6" indent="-228600" algn="l">
              <a:spcBef>
                <a:spcPts val="210"/>
              </a:spcBef>
              <a:spcAft>
                <a:spcPts val="0"/>
              </a:spcAft>
              <a:buSzPts val="1050"/>
              <a:buNone/>
              <a:defRPr sz="1050">
                <a:solidFill>
                  <a:srgbClr val="888888"/>
                </a:solidFill>
              </a:defRPr>
            </a:lvl7pPr>
            <a:lvl8pPr marL="3657600" lvl="7" indent="-228600" algn="l">
              <a:spcBef>
                <a:spcPts val="210"/>
              </a:spcBef>
              <a:spcAft>
                <a:spcPts val="0"/>
              </a:spcAft>
              <a:buSzPts val="1050"/>
              <a:buNone/>
              <a:defRPr sz="1050">
                <a:solidFill>
                  <a:srgbClr val="888888"/>
                </a:solidFill>
              </a:defRPr>
            </a:lvl8pPr>
            <a:lvl9pPr marL="4114800" lvl="8" indent="-228600" algn="l">
              <a:spcBef>
                <a:spcPts val="210"/>
              </a:spcBef>
              <a:spcAft>
                <a:spcPts val="0"/>
              </a:spcAft>
              <a:buSzPts val="1050"/>
              <a:buNone/>
              <a:defRPr sz="1050">
                <a:solidFill>
                  <a:srgbClr val="888888"/>
                </a:solidFill>
              </a:defRPr>
            </a:lvl9pPr>
          </a:lstStyle>
          <a:p>
            <a:endParaRPr/>
          </a:p>
        </p:txBody>
      </p:sp>
      <p:sp>
        <p:nvSpPr>
          <p:cNvPr id="91" name="Google Shape;91;p19"/>
          <p:cNvSpPr txBox="1">
            <a:spLocks noGrp="1"/>
          </p:cNvSpPr>
          <p:nvPr>
            <p:ph type="body" idx="2"/>
          </p:nvPr>
        </p:nvSpPr>
        <p:spPr>
          <a:xfrm>
            <a:off x="971553" y="4470404"/>
            <a:ext cx="7207253" cy="1405467"/>
          </a:xfrm>
          <a:prstGeom prst="rect">
            <a:avLst/>
          </a:prstGeom>
          <a:noFill/>
          <a:ln>
            <a:noFill/>
          </a:ln>
        </p:spPr>
        <p:txBody>
          <a:bodyPr spcFirstLastPara="1" wrap="square" lIns="68475" tIns="34275" rIns="68475" bIns="34275" anchor="t" anchorCtr="0">
            <a:normAutofit/>
          </a:bodyPr>
          <a:lstStyle>
            <a:lvl1pPr marL="457200" lvl="0" indent="-228600" algn="l">
              <a:spcBef>
                <a:spcPts val="270"/>
              </a:spcBef>
              <a:spcAft>
                <a:spcPts val="0"/>
              </a:spcAft>
              <a:buSzPts val="1350"/>
              <a:buNone/>
              <a:defRPr sz="1350">
                <a:solidFill>
                  <a:schemeClr val="dk1"/>
                </a:solidFill>
              </a:defRPr>
            </a:lvl1pPr>
            <a:lvl2pPr marL="914400" lvl="1" indent="-228600" algn="l">
              <a:spcBef>
                <a:spcPts val="270"/>
              </a:spcBef>
              <a:spcAft>
                <a:spcPts val="0"/>
              </a:spcAft>
              <a:buSzPts val="1350"/>
              <a:buNone/>
              <a:defRPr sz="1350">
                <a:solidFill>
                  <a:srgbClr val="888888"/>
                </a:solidFill>
              </a:defRPr>
            </a:lvl2pPr>
            <a:lvl3pPr marL="1371600" lvl="2" indent="-228600" algn="l">
              <a:spcBef>
                <a:spcPts val="240"/>
              </a:spcBef>
              <a:spcAft>
                <a:spcPts val="0"/>
              </a:spcAft>
              <a:buSzPts val="1200"/>
              <a:buNone/>
              <a:defRPr sz="1200">
                <a:solidFill>
                  <a:srgbClr val="888888"/>
                </a:solidFill>
              </a:defRPr>
            </a:lvl3pPr>
            <a:lvl4pPr marL="1828800" lvl="3" indent="-228600" algn="l">
              <a:spcBef>
                <a:spcPts val="210"/>
              </a:spcBef>
              <a:spcAft>
                <a:spcPts val="0"/>
              </a:spcAft>
              <a:buSzPts val="1050"/>
              <a:buNone/>
              <a:defRPr sz="1050">
                <a:solidFill>
                  <a:srgbClr val="888888"/>
                </a:solidFill>
              </a:defRPr>
            </a:lvl4pPr>
            <a:lvl5pPr marL="2286000" lvl="4" indent="-228600" algn="l">
              <a:spcBef>
                <a:spcPts val="210"/>
              </a:spcBef>
              <a:spcAft>
                <a:spcPts val="0"/>
              </a:spcAft>
              <a:buSzPts val="1050"/>
              <a:buNone/>
              <a:defRPr sz="1050">
                <a:solidFill>
                  <a:srgbClr val="888888"/>
                </a:solidFill>
              </a:defRPr>
            </a:lvl5pPr>
            <a:lvl6pPr marL="2743200" lvl="5" indent="-228600" algn="l">
              <a:spcBef>
                <a:spcPts val="210"/>
              </a:spcBef>
              <a:spcAft>
                <a:spcPts val="0"/>
              </a:spcAft>
              <a:buSzPts val="1050"/>
              <a:buNone/>
              <a:defRPr sz="1050">
                <a:solidFill>
                  <a:srgbClr val="888888"/>
                </a:solidFill>
              </a:defRPr>
            </a:lvl6pPr>
            <a:lvl7pPr marL="3200400" lvl="6" indent="-228600" algn="l">
              <a:spcBef>
                <a:spcPts val="210"/>
              </a:spcBef>
              <a:spcAft>
                <a:spcPts val="0"/>
              </a:spcAft>
              <a:buSzPts val="1050"/>
              <a:buNone/>
              <a:defRPr sz="1050">
                <a:solidFill>
                  <a:srgbClr val="888888"/>
                </a:solidFill>
              </a:defRPr>
            </a:lvl7pPr>
            <a:lvl8pPr marL="3657600" lvl="7" indent="-228600" algn="l">
              <a:spcBef>
                <a:spcPts val="210"/>
              </a:spcBef>
              <a:spcAft>
                <a:spcPts val="0"/>
              </a:spcAft>
              <a:buSzPts val="1050"/>
              <a:buNone/>
              <a:defRPr sz="1050">
                <a:solidFill>
                  <a:srgbClr val="888888"/>
                </a:solidFill>
              </a:defRPr>
            </a:lvl8pPr>
            <a:lvl9pPr marL="4114800" lvl="8" indent="-228600" algn="l">
              <a:spcBef>
                <a:spcPts val="210"/>
              </a:spcBef>
              <a:spcAft>
                <a:spcPts val="0"/>
              </a:spcAft>
              <a:buSzPts val="1050"/>
              <a:buNone/>
              <a:defRPr sz="1050">
                <a:solidFill>
                  <a:srgbClr val="888888"/>
                </a:solidFill>
              </a:defRPr>
            </a:lvl9pPr>
          </a:lstStyle>
          <a:p>
            <a:endParaRPr/>
          </a:p>
        </p:txBody>
      </p:sp>
      <p:sp>
        <p:nvSpPr>
          <p:cNvPr id="92" name="Google Shape;92;p19"/>
          <p:cNvSpPr txBox="1"/>
          <p:nvPr/>
        </p:nvSpPr>
        <p:spPr>
          <a:xfrm>
            <a:off x="8721213" y="6405331"/>
            <a:ext cx="373554" cy="230699"/>
          </a:xfrm>
          <a:prstGeom prst="rect">
            <a:avLst/>
          </a:prstGeom>
          <a:noFill/>
          <a:ln>
            <a:noFill/>
          </a:ln>
        </p:spPr>
        <p:txBody>
          <a:bodyPr spcFirstLastPara="1" wrap="square" lIns="91300" tIns="45650" rIns="91300" bIns="45650" anchor="t" anchorCtr="0">
            <a:spAutoFit/>
          </a:bodyPr>
          <a:lstStyle/>
          <a:p>
            <a:pPr marL="0" marR="0" lvl="0" indent="0" algn="ctr" rtl="0">
              <a:spcBef>
                <a:spcPts val="0"/>
              </a:spcBef>
              <a:spcAft>
                <a:spcPts val="0"/>
              </a:spcAft>
              <a:buNone/>
            </a:pPr>
            <a:fld id="{00000000-1234-1234-1234-123412341234}" type="slidenum">
              <a:rPr lang="fr-CA" sz="900">
                <a:solidFill>
                  <a:srgbClr val="FFFFFF"/>
                </a:solidFill>
                <a:latin typeface="Calibri"/>
                <a:ea typeface="Calibri"/>
                <a:cs typeface="Calibri"/>
                <a:sym typeface="Calibri"/>
              </a:rPr>
              <a:t>‹N°›</a:t>
            </a:fld>
            <a:endParaRPr sz="90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93"/>
        <p:cNvGrpSpPr/>
        <p:nvPr/>
      </p:nvGrpSpPr>
      <p:grpSpPr>
        <a:xfrm>
          <a:off x="0" y="0"/>
          <a:ext cx="0" cy="0"/>
          <a:chOff x="0" y="0"/>
          <a:chExt cx="0" cy="0"/>
        </a:xfrm>
      </p:grpSpPr>
      <p:sp>
        <p:nvSpPr>
          <p:cNvPr id="94" name="Google Shape;94;p20"/>
          <p:cNvSpPr txBox="1">
            <a:spLocks noGrp="1"/>
          </p:cNvSpPr>
          <p:nvPr>
            <p:ph type="body" idx="1"/>
          </p:nvPr>
        </p:nvSpPr>
        <p:spPr>
          <a:xfrm>
            <a:off x="457200" y="1536217"/>
            <a:ext cx="3657600" cy="4590288"/>
          </a:xfrm>
          <a:prstGeom prst="rect">
            <a:avLst/>
          </a:prstGeom>
          <a:noFill/>
          <a:ln>
            <a:noFill/>
          </a:ln>
        </p:spPr>
        <p:txBody>
          <a:bodyPr spcFirstLastPara="1" wrap="square" lIns="68475" tIns="34275" rIns="68475" bIns="3427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95" name="Google Shape;95;p20"/>
          <p:cNvSpPr txBox="1">
            <a:spLocks noGrp="1"/>
          </p:cNvSpPr>
          <p:nvPr>
            <p:ph type="body" idx="2"/>
          </p:nvPr>
        </p:nvSpPr>
        <p:spPr>
          <a:xfrm>
            <a:off x="4419600" y="1536217"/>
            <a:ext cx="3657600" cy="4590288"/>
          </a:xfrm>
          <a:prstGeom prst="rect">
            <a:avLst/>
          </a:prstGeom>
          <a:noFill/>
          <a:ln>
            <a:noFill/>
          </a:ln>
        </p:spPr>
        <p:txBody>
          <a:bodyPr spcFirstLastPara="1" wrap="square" lIns="68475" tIns="34275" rIns="68475" bIns="3427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96" name="Google Shape;96;p20"/>
          <p:cNvSpPr txBox="1">
            <a:spLocks noGrp="1"/>
          </p:cNvSpPr>
          <p:nvPr>
            <p:ph type="title"/>
          </p:nvPr>
        </p:nvSpPr>
        <p:spPr>
          <a:xfrm>
            <a:off x="461744" y="68626"/>
            <a:ext cx="6126480" cy="850107"/>
          </a:xfrm>
          <a:prstGeom prst="rect">
            <a:avLst/>
          </a:prstGeom>
          <a:noFill/>
          <a:ln>
            <a:noFill/>
          </a:ln>
        </p:spPr>
        <p:txBody>
          <a:bodyPr spcFirstLastPara="1" wrap="square" lIns="68475" tIns="34275" rIns="68475" bIns="34275" anchor="ctr" anchorCtr="0">
            <a:noAutofit/>
          </a:bodyPr>
          <a:lstStyle>
            <a:lvl1pPr lvl="0" algn="l">
              <a:spcBef>
                <a:spcPts val="0"/>
              </a:spcBef>
              <a:spcAft>
                <a:spcPts val="0"/>
              </a:spcAft>
              <a:buClr>
                <a:srgbClr val="595959"/>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7"/>
        <p:cNvGrpSpPr/>
        <p:nvPr/>
      </p:nvGrpSpPr>
      <p:grpSpPr>
        <a:xfrm>
          <a:off x="0" y="0"/>
          <a:ext cx="0" cy="0"/>
          <a:chOff x="0" y="0"/>
          <a:chExt cx="0" cy="0"/>
        </a:xfrm>
      </p:grpSpPr>
      <p:sp>
        <p:nvSpPr>
          <p:cNvPr id="98" name="Google Shape;98;p21"/>
          <p:cNvSpPr>
            <a:spLocks noGrp="1"/>
          </p:cNvSpPr>
          <p:nvPr>
            <p:ph type="pic" idx="2"/>
          </p:nvPr>
        </p:nvSpPr>
        <p:spPr>
          <a:xfrm>
            <a:off x="0" y="2514600"/>
            <a:ext cx="9144000" cy="43434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99"/>
        <p:cNvGrpSpPr/>
        <p:nvPr/>
      </p:nvGrpSpPr>
      <p:grpSpPr>
        <a:xfrm>
          <a:off x="0" y="0"/>
          <a:ext cx="0" cy="0"/>
          <a:chOff x="0" y="0"/>
          <a:chExt cx="0" cy="0"/>
        </a:xfrm>
      </p:grpSpPr>
      <p:sp>
        <p:nvSpPr>
          <p:cNvPr id="100" name="Google Shape;100;p22"/>
          <p:cNvSpPr>
            <a:spLocks noGrp="1"/>
          </p:cNvSpPr>
          <p:nvPr>
            <p:ph type="pic" idx="2"/>
          </p:nvPr>
        </p:nvSpPr>
        <p:spPr>
          <a:xfrm>
            <a:off x="2844529" y="1"/>
            <a:ext cx="2699021" cy="6858001"/>
          </a:xfrm>
          <a:prstGeom prst="rect">
            <a:avLst/>
          </a:prstGeom>
          <a:solidFill>
            <a:srgbClr val="F2F2F2">
              <a:alpha val="29803"/>
            </a:srgbClr>
          </a:solidFill>
          <a:ln>
            <a:noFill/>
          </a:ln>
        </p:spPr>
      </p:sp>
      <p:grpSp>
        <p:nvGrpSpPr>
          <p:cNvPr id="101" name="Google Shape;101;p22"/>
          <p:cNvGrpSpPr/>
          <p:nvPr/>
        </p:nvGrpSpPr>
        <p:grpSpPr>
          <a:xfrm>
            <a:off x="867729" y="6332135"/>
            <a:ext cx="1811265" cy="193258"/>
            <a:chOff x="1173828" y="9898598"/>
            <a:chExt cx="3858060" cy="309213"/>
          </a:xfrm>
        </p:grpSpPr>
        <p:sp>
          <p:nvSpPr>
            <p:cNvPr id="102" name="Google Shape;102;p22"/>
            <p:cNvSpPr txBox="1"/>
            <p:nvPr/>
          </p:nvSpPr>
          <p:spPr>
            <a:xfrm>
              <a:off x="1173828" y="9898598"/>
              <a:ext cx="3858060" cy="309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656">
                  <a:solidFill>
                    <a:srgbClr val="FFFFFF"/>
                  </a:solidFill>
                  <a:latin typeface="Montserrat"/>
                  <a:ea typeface="Montserrat"/>
                  <a:cs typeface="Montserrat"/>
                  <a:sym typeface="Montserrat"/>
                </a:rPr>
                <a:t>IMAGINE  </a:t>
              </a:r>
              <a:r>
                <a:rPr lang="fr-CA" sz="656">
                  <a:solidFill>
                    <a:srgbClr val="D8D8D8"/>
                  </a:solidFill>
                  <a:latin typeface="Montserrat Light"/>
                  <a:ea typeface="Montserrat Light"/>
                  <a:cs typeface="Montserrat Light"/>
                  <a:sym typeface="Montserrat Light"/>
                </a:rPr>
                <a:t>2017.ALL RIGHTS</a:t>
              </a:r>
              <a:endParaRPr sz="656">
                <a:solidFill>
                  <a:srgbClr val="D8D8D8"/>
                </a:solidFill>
                <a:latin typeface="Montserrat Light"/>
                <a:ea typeface="Montserrat Light"/>
                <a:cs typeface="Montserrat Light"/>
                <a:sym typeface="Montserrat Light"/>
              </a:endParaRPr>
            </a:p>
          </p:txBody>
        </p:sp>
        <p:sp>
          <p:nvSpPr>
            <p:cNvPr id="103" name="Google Shape;103;p22"/>
            <p:cNvSpPr/>
            <p:nvPr/>
          </p:nvSpPr>
          <p:spPr>
            <a:xfrm>
              <a:off x="2419751" y="9982564"/>
              <a:ext cx="10800" cy="149367"/>
            </a:xfrm>
            <a:prstGeom prst="rect">
              <a:avLst/>
            </a:prstGeom>
            <a:solidFill>
              <a:schemeClr val="l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43">
                <a:solidFill>
                  <a:srgbClr val="FFFFFF"/>
                </a:solidFill>
                <a:latin typeface="Calibri"/>
                <a:ea typeface="Calibri"/>
                <a:cs typeface="Calibri"/>
                <a:sym typeface="Calibri"/>
              </a:endParaRPr>
            </a:p>
          </p:txBody>
        </p:sp>
      </p:grpSp>
      <p:sp>
        <p:nvSpPr>
          <p:cNvPr id="104" name="Google Shape;104;p22"/>
          <p:cNvSpPr txBox="1"/>
          <p:nvPr/>
        </p:nvSpPr>
        <p:spPr>
          <a:xfrm rot="-5400000" flipH="1">
            <a:off x="-885131" y="3332371"/>
            <a:ext cx="2227243" cy="19325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A" sz="656">
                <a:solidFill>
                  <a:srgbClr val="FFFFFF"/>
                </a:solidFill>
                <a:latin typeface="Montserrat Light"/>
                <a:ea typeface="Montserrat Light"/>
                <a:cs typeface="Montserrat Light"/>
                <a:sym typeface="Montserrat Light"/>
              </a:rPr>
              <a:t>WWW.WEBSITE.COM</a:t>
            </a:r>
            <a:endParaRPr/>
          </a:p>
        </p:txBody>
      </p:sp>
      <p:grpSp>
        <p:nvGrpSpPr>
          <p:cNvPr id="105" name="Google Shape;105;p22"/>
          <p:cNvGrpSpPr/>
          <p:nvPr/>
        </p:nvGrpSpPr>
        <p:grpSpPr>
          <a:xfrm>
            <a:off x="8718494" y="2943383"/>
            <a:ext cx="148610" cy="971236"/>
            <a:chOff x="15428633" y="4561123"/>
            <a:chExt cx="388619" cy="1907805"/>
          </a:xfrm>
        </p:grpSpPr>
        <p:sp>
          <p:nvSpPr>
            <p:cNvPr id="106" name="Google Shape;106;p22"/>
            <p:cNvSpPr/>
            <p:nvPr/>
          </p:nvSpPr>
          <p:spPr>
            <a:xfrm>
              <a:off x="15448546" y="5390938"/>
              <a:ext cx="348793" cy="280359"/>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lt1">
                <a:alpha val="24705"/>
              </a:scheme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43">
                <a:solidFill>
                  <a:srgbClr val="FFFFFF"/>
                </a:solidFill>
                <a:latin typeface="Calibri"/>
                <a:ea typeface="Calibri"/>
                <a:cs typeface="Calibri"/>
                <a:sym typeface="Calibri"/>
              </a:endParaRPr>
            </a:p>
          </p:txBody>
        </p:sp>
        <p:grpSp>
          <p:nvGrpSpPr>
            <p:cNvPr id="107" name="Google Shape;107;p22"/>
            <p:cNvGrpSpPr/>
            <p:nvPr/>
          </p:nvGrpSpPr>
          <p:grpSpPr>
            <a:xfrm>
              <a:off x="15428633" y="6172173"/>
              <a:ext cx="388619" cy="296755"/>
              <a:chOff x="10541000" y="3240088"/>
              <a:chExt cx="1282701" cy="979487"/>
            </a:xfrm>
          </p:grpSpPr>
          <p:sp>
            <p:nvSpPr>
              <p:cNvPr id="108" name="Google Shape;108;p22"/>
              <p:cNvSpPr/>
              <p:nvPr/>
            </p:nvSpPr>
            <p:spPr>
              <a:xfrm>
                <a:off x="10541000" y="3240088"/>
                <a:ext cx="984250" cy="979487"/>
              </a:xfrm>
              <a:custGeom>
                <a:avLst/>
                <a:gdLst/>
                <a:ahLst/>
                <a:cxnLst/>
                <a:rect l="l" t="t" r="r" b="b"/>
                <a:pathLst>
                  <a:path w="2709" h="2709" extrusionOk="0">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solidFill>
                <a:schemeClr val="lt1">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43">
                  <a:solidFill>
                    <a:srgbClr val="000000"/>
                  </a:solidFill>
                  <a:latin typeface="Calibri"/>
                  <a:ea typeface="Calibri"/>
                  <a:cs typeface="Calibri"/>
                  <a:sym typeface="Calibri"/>
                </a:endParaRPr>
              </a:p>
            </p:txBody>
          </p:sp>
          <p:sp>
            <p:nvSpPr>
              <p:cNvPr id="109" name="Google Shape;109;p22"/>
              <p:cNvSpPr/>
              <p:nvPr/>
            </p:nvSpPr>
            <p:spPr>
              <a:xfrm>
                <a:off x="11555413" y="3581400"/>
                <a:ext cx="268288" cy="268287"/>
              </a:xfrm>
              <a:custGeom>
                <a:avLst/>
                <a:gdLst/>
                <a:ahLst/>
                <a:cxnLst/>
                <a:rect l="l" t="t" r="r" b="b"/>
                <a:pathLst>
                  <a:path w="739" h="739" extrusionOk="0">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solidFill>
                <a:schemeClr val="lt1">
                  <a:alpha val="2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43">
                  <a:solidFill>
                    <a:srgbClr val="000000"/>
                  </a:solidFill>
                  <a:latin typeface="Calibri"/>
                  <a:ea typeface="Calibri"/>
                  <a:cs typeface="Calibri"/>
                  <a:sym typeface="Calibri"/>
                </a:endParaRPr>
              </a:p>
            </p:txBody>
          </p:sp>
        </p:grpSp>
        <p:sp>
          <p:nvSpPr>
            <p:cNvPr id="110" name="Google Shape;110;p22"/>
            <p:cNvSpPr/>
            <p:nvPr/>
          </p:nvSpPr>
          <p:spPr>
            <a:xfrm>
              <a:off x="15534382" y="4561123"/>
              <a:ext cx="177121" cy="328939"/>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lt1">
                <a:alpha val="24705"/>
              </a:scheme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843">
                <a:solidFill>
                  <a:srgbClr val="D8D8D8"/>
                </a:solidFill>
                <a:latin typeface="Calibri"/>
                <a:ea typeface="Calibri"/>
                <a:cs typeface="Calibri"/>
                <a:sym typeface="Calibri"/>
              </a:endParaRPr>
            </a:p>
          </p:txBody>
        </p:sp>
      </p:grpSp>
      <p:cxnSp>
        <p:nvCxnSpPr>
          <p:cNvPr id="111" name="Google Shape;111;p22"/>
          <p:cNvCxnSpPr/>
          <p:nvPr/>
        </p:nvCxnSpPr>
        <p:spPr>
          <a:xfrm rot="10800000">
            <a:off x="456983" y="0"/>
            <a:ext cx="0" cy="6858000"/>
          </a:xfrm>
          <a:prstGeom prst="straightConnector1">
            <a:avLst/>
          </a:prstGeom>
          <a:noFill/>
          <a:ln w="12700" cap="flat" cmpd="sng">
            <a:solidFill>
              <a:schemeClr val="lt1">
                <a:alpha val="3921"/>
              </a:schemeClr>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1"/>
        <p:cNvGrpSpPr/>
        <p:nvPr/>
      </p:nvGrpSpPr>
      <p:grpSpPr>
        <a:xfrm>
          <a:off x="0" y="0"/>
          <a:ext cx="0" cy="0"/>
          <a:chOff x="0" y="0"/>
          <a:chExt cx="0" cy="0"/>
        </a:xfrm>
      </p:grpSpPr>
      <p:sp>
        <p:nvSpPr>
          <p:cNvPr id="22" name="Google Shape;22;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B8B8D"/>
              </a:buClr>
              <a:buSzPts val="3200"/>
              <a:buNone/>
              <a:defRPr>
                <a:solidFill>
                  <a:srgbClr val="8B8B8D"/>
                </a:solidFill>
              </a:defRPr>
            </a:lvl1pPr>
            <a:lvl2pPr lvl="1" algn="ctr">
              <a:spcBef>
                <a:spcPts val="560"/>
              </a:spcBef>
              <a:spcAft>
                <a:spcPts val="0"/>
              </a:spcAft>
              <a:buClr>
                <a:srgbClr val="8B8B8D"/>
              </a:buClr>
              <a:buSzPts val="2800"/>
              <a:buNone/>
              <a:defRPr>
                <a:solidFill>
                  <a:srgbClr val="8B8B8D"/>
                </a:solidFill>
              </a:defRPr>
            </a:lvl2pPr>
            <a:lvl3pPr lvl="2" algn="ctr">
              <a:spcBef>
                <a:spcPts val="480"/>
              </a:spcBef>
              <a:spcAft>
                <a:spcPts val="0"/>
              </a:spcAft>
              <a:buClr>
                <a:srgbClr val="8B8B8D"/>
              </a:buClr>
              <a:buSzPts val="2400"/>
              <a:buNone/>
              <a:defRPr>
                <a:solidFill>
                  <a:srgbClr val="8B8B8D"/>
                </a:solidFill>
              </a:defRPr>
            </a:lvl3pPr>
            <a:lvl4pPr lvl="3" algn="ctr">
              <a:spcBef>
                <a:spcPts val="400"/>
              </a:spcBef>
              <a:spcAft>
                <a:spcPts val="0"/>
              </a:spcAft>
              <a:buClr>
                <a:srgbClr val="8B8B8D"/>
              </a:buClr>
              <a:buSzPts val="2000"/>
              <a:buNone/>
              <a:defRPr>
                <a:solidFill>
                  <a:srgbClr val="8B8B8D"/>
                </a:solidFill>
              </a:defRPr>
            </a:lvl4pPr>
            <a:lvl5pPr lvl="4" algn="ctr">
              <a:spcBef>
                <a:spcPts val="400"/>
              </a:spcBef>
              <a:spcAft>
                <a:spcPts val="0"/>
              </a:spcAft>
              <a:buClr>
                <a:srgbClr val="8B8B8D"/>
              </a:buClr>
              <a:buSzPts val="2000"/>
              <a:buNone/>
              <a:defRPr>
                <a:solidFill>
                  <a:srgbClr val="8B8B8D"/>
                </a:solidFill>
              </a:defRPr>
            </a:lvl5pPr>
            <a:lvl6pPr lvl="5" algn="ctr">
              <a:spcBef>
                <a:spcPts val="400"/>
              </a:spcBef>
              <a:spcAft>
                <a:spcPts val="0"/>
              </a:spcAft>
              <a:buClr>
                <a:srgbClr val="8B8B8D"/>
              </a:buClr>
              <a:buSzPts val="2000"/>
              <a:buNone/>
              <a:defRPr>
                <a:solidFill>
                  <a:srgbClr val="8B8B8D"/>
                </a:solidFill>
              </a:defRPr>
            </a:lvl6pPr>
            <a:lvl7pPr lvl="6" algn="ctr">
              <a:spcBef>
                <a:spcPts val="400"/>
              </a:spcBef>
              <a:spcAft>
                <a:spcPts val="0"/>
              </a:spcAft>
              <a:buClr>
                <a:srgbClr val="8B8B8D"/>
              </a:buClr>
              <a:buSzPts val="2000"/>
              <a:buNone/>
              <a:defRPr>
                <a:solidFill>
                  <a:srgbClr val="8B8B8D"/>
                </a:solidFill>
              </a:defRPr>
            </a:lvl7pPr>
            <a:lvl8pPr lvl="7" algn="ctr">
              <a:spcBef>
                <a:spcPts val="400"/>
              </a:spcBef>
              <a:spcAft>
                <a:spcPts val="0"/>
              </a:spcAft>
              <a:buClr>
                <a:srgbClr val="8B8B8D"/>
              </a:buClr>
              <a:buSzPts val="2000"/>
              <a:buNone/>
              <a:defRPr>
                <a:solidFill>
                  <a:srgbClr val="8B8B8D"/>
                </a:solidFill>
              </a:defRPr>
            </a:lvl8pPr>
            <a:lvl9pPr lvl="8" algn="ctr">
              <a:spcBef>
                <a:spcPts val="400"/>
              </a:spcBef>
              <a:spcAft>
                <a:spcPts val="0"/>
              </a:spcAft>
              <a:buClr>
                <a:srgbClr val="8B8B8D"/>
              </a:buClr>
              <a:buSzPts val="2000"/>
              <a:buNone/>
              <a:defRPr>
                <a:solidFill>
                  <a:srgbClr val="8B8B8D"/>
                </a:solidFill>
              </a:defRPr>
            </a:lvl9pPr>
          </a:lstStyle>
          <a:p>
            <a:endParaRPr/>
          </a:p>
        </p:txBody>
      </p:sp>
      <p:sp>
        <p:nvSpPr>
          <p:cNvPr id="24" name="Google Shape;2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B8B8D"/>
              </a:buClr>
              <a:buSzPts val="2000"/>
              <a:buNone/>
              <a:defRPr sz="2000">
                <a:solidFill>
                  <a:srgbClr val="8B8B8D"/>
                </a:solidFill>
              </a:defRPr>
            </a:lvl1pPr>
            <a:lvl2pPr marL="914400" lvl="1" indent="-228600" algn="l">
              <a:spcBef>
                <a:spcPts val="360"/>
              </a:spcBef>
              <a:spcAft>
                <a:spcPts val="0"/>
              </a:spcAft>
              <a:buClr>
                <a:srgbClr val="8B8B8D"/>
              </a:buClr>
              <a:buSzPts val="1800"/>
              <a:buNone/>
              <a:defRPr sz="1800">
                <a:solidFill>
                  <a:srgbClr val="8B8B8D"/>
                </a:solidFill>
              </a:defRPr>
            </a:lvl2pPr>
            <a:lvl3pPr marL="1371600" lvl="2" indent="-228600" algn="l">
              <a:spcBef>
                <a:spcPts val="320"/>
              </a:spcBef>
              <a:spcAft>
                <a:spcPts val="0"/>
              </a:spcAft>
              <a:buClr>
                <a:srgbClr val="8B8B8D"/>
              </a:buClr>
              <a:buSzPts val="1600"/>
              <a:buNone/>
              <a:defRPr sz="1600">
                <a:solidFill>
                  <a:srgbClr val="8B8B8D"/>
                </a:solidFill>
              </a:defRPr>
            </a:lvl3pPr>
            <a:lvl4pPr marL="1828800" lvl="3" indent="-228600" algn="l">
              <a:spcBef>
                <a:spcPts val="280"/>
              </a:spcBef>
              <a:spcAft>
                <a:spcPts val="0"/>
              </a:spcAft>
              <a:buClr>
                <a:srgbClr val="8B8B8D"/>
              </a:buClr>
              <a:buSzPts val="1400"/>
              <a:buNone/>
              <a:defRPr sz="1400">
                <a:solidFill>
                  <a:srgbClr val="8B8B8D"/>
                </a:solidFill>
              </a:defRPr>
            </a:lvl4pPr>
            <a:lvl5pPr marL="2286000" lvl="4" indent="-228600" algn="l">
              <a:spcBef>
                <a:spcPts val="280"/>
              </a:spcBef>
              <a:spcAft>
                <a:spcPts val="0"/>
              </a:spcAft>
              <a:buClr>
                <a:srgbClr val="8B8B8D"/>
              </a:buClr>
              <a:buSzPts val="1400"/>
              <a:buNone/>
              <a:defRPr sz="1400">
                <a:solidFill>
                  <a:srgbClr val="8B8B8D"/>
                </a:solidFill>
              </a:defRPr>
            </a:lvl5pPr>
            <a:lvl6pPr marL="2743200" lvl="5" indent="-228600" algn="l">
              <a:spcBef>
                <a:spcPts val="280"/>
              </a:spcBef>
              <a:spcAft>
                <a:spcPts val="0"/>
              </a:spcAft>
              <a:buClr>
                <a:srgbClr val="8B8B8D"/>
              </a:buClr>
              <a:buSzPts val="1400"/>
              <a:buNone/>
              <a:defRPr sz="1400">
                <a:solidFill>
                  <a:srgbClr val="8B8B8D"/>
                </a:solidFill>
              </a:defRPr>
            </a:lvl6pPr>
            <a:lvl7pPr marL="3200400" lvl="6" indent="-228600" algn="l">
              <a:spcBef>
                <a:spcPts val="280"/>
              </a:spcBef>
              <a:spcAft>
                <a:spcPts val="0"/>
              </a:spcAft>
              <a:buClr>
                <a:srgbClr val="8B8B8D"/>
              </a:buClr>
              <a:buSzPts val="1400"/>
              <a:buNone/>
              <a:defRPr sz="1400">
                <a:solidFill>
                  <a:srgbClr val="8B8B8D"/>
                </a:solidFill>
              </a:defRPr>
            </a:lvl7pPr>
            <a:lvl8pPr marL="3657600" lvl="7" indent="-228600" algn="l">
              <a:spcBef>
                <a:spcPts val="280"/>
              </a:spcBef>
              <a:spcAft>
                <a:spcPts val="0"/>
              </a:spcAft>
              <a:buClr>
                <a:srgbClr val="8B8B8D"/>
              </a:buClr>
              <a:buSzPts val="1400"/>
              <a:buNone/>
              <a:defRPr sz="1400">
                <a:solidFill>
                  <a:srgbClr val="8B8B8D"/>
                </a:solidFill>
              </a:defRPr>
            </a:lvl8pPr>
            <a:lvl9pPr marL="4114800" lvl="8" indent="-228600" algn="l">
              <a:spcBef>
                <a:spcPts val="280"/>
              </a:spcBef>
              <a:spcAft>
                <a:spcPts val="0"/>
              </a:spcAft>
              <a:buClr>
                <a:srgbClr val="8B8B8D"/>
              </a:buClr>
              <a:buSzPts val="1400"/>
              <a:buNone/>
              <a:defRPr sz="1400">
                <a:solidFill>
                  <a:srgbClr val="8B8B8D"/>
                </a:solidFill>
              </a:defRPr>
            </a:lvl9pPr>
          </a:lstStyle>
          <a:p>
            <a:endParaRPr/>
          </a:p>
        </p:txBody>
      </p:sp>
      <p:sp>
        <p:nvSpPr>
          <p:cNvPr id="30" name="Google Shape;30;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1792288" y="612775"/>
            <a:ext cx="5486400" cy="4114800"/>
          </a:xfrm>
          <a:prstGeom prst="rect">
            <a:avLst/>
          </a:prstGeom>
          <a:noFill/>
          <a:ln>
            <a:noFill/>
          </a:ln>
        </p:spPr>
      </p:sp>
      <p:sp>
        <p:nvSpPr>
          <p:cNvPr id="68" name="Google Shape;68;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5" Type="http://schemas.openxmlformats.org/officeDocument/2006/relationships/theme" Target="../theme/theme2.xml" /><Relationship Id="rId4"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B8B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B8B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B8B8D"/>
                </a:solidFill>
                <a:latin typeface="Calibri"/>
                <a:ea typeface="Calibri"/>
                <a:cs typeface="Calibri"/>
                <a:sym typeface="Calibri"/>
              </a:defRPr>
            </a:lvl1pPr>
            <a:lvl2pPr marL="0" marR="0" lvl="1" indent="0" algn="r" rtl="0">
              <a:spcBef>
                <a:spcPts val="0"/>
              </a:spcBef>
              <a:buNone/>
              <a:defRPr sz="1200" b="0" i="0" u="none" strike="noStrike" cap="none">
                <a:solidFill>
                  <a:srgbClr val="8B8B8D"/>
                </a:solidFill>
                <a:latin typeface="Calibri"/>
                <a:ea typeface="Calibri"/>
                <a:cs typeface="Calibri"/>
                <a:sym typeface="Calibri"/>
              </a:defRPr>
            </a:lvl2pPr>
            <a:lvl3pPr marL="0" marR="0" lvl="2" indent="0" algn="r" rtl="0">
              <a:spcBef>
                <a:spcPts val="0"/>
              </a:spcBef>
              <a:buNone/>
              <a:defRPr sz="1200" b="0" i="0" u="none" strike="noStrike" cap="none">
                <a:solidFill>
                  <a:srgbClr val="8B8B8D"/>
                </a:solidFill>
                <a:latin typeface="Calibri"/>
                <a:ea typeface="Calibri"/>
                <a:cs typeface="Calibri"/>
                <a:sym typeface="Calibri"/>
              </a:defRPr>
            </a:lvl3pPr>
            <a:lvl4pPr marL="0" marR="0" lvl="3" indent="0" algn="r" rtl="0">
              <a:spcBef>
                <a:spcPts val="0"/>
              </a:spcBef>
              <a:buNone/>
              <a:defRPr sz="1200" b="0" i="0" u="none" strike="noStrike" cap="none">
                <a:solidFill>
                  <a:srgbClr val="8B8B8D"/>
                </a:solidFill>
                <a:latin typeface="Calibri"/>
                <a:ea typeface="Calibri"/>
                <a:cs typeface="Calibri"/>
                <a:sym typeface="Calibri"/>
              </a:defRPr>
            </a:lvl4pPr>
            <a:lvl5pPr marL="0" marR="0" lvl="4" indent="0" algn="r" rtl="0">
              <a:spcBef>
                <a:spcPts val="0"/>
              </a:spcBef>
              <a:buNone/>
              <a:defRPr sz="1200" b="0" i="0" u="none" strike="noStrike" cap="none">
                <a:solidFill>
                  <a:srgbClr val="8B8B8D"/>
                </a:solidFill>
                <a:latin typeface="Calibri"/>
                <a:ea typeface="Calibri"/>
                <a:cs typeface="Calibri"/>
                <a:sym typeface="Calibri"/>
              </a:defRPr>
            </a:lvl5pPr>
            <a:lvl6pPr marL="0" marR="0" lvl="5" indent="0" algn="r" rtl="0">
              <a:spcBef>
                <a:spcPts val="0"/>
              </a:spcBef>
              <a:buNone/>
              <a:defRPr sz="1200" b="0" i="0" u="none" strike="noStrike" cap="none">
                <a:solidFill>
                  <a:srgbClr val="8B8B8D"/>
                </a:solidFill>
                <a:latin typeface="Calibri"/>
                <a:ea typeface="Calibri"/>
                <a:cs typeface="Calibri"/>
                <a:sym typeface="Calibri"/>
              </a:defRPr>
            </a:lvl6pPr>
            <a:lvl7pPr marL="0" marR="0" lvl="6" indent="0" algn="r" rtl="0">
              <a:spcBef>
                <a:spcPts val="0"/>
              </a:spcBef>
              <a:buNone/>
              <a:defRPr sz="1200" b="0" i="0" u="none" strike="noStrike" cap="none">
                <a:solidFill>
                  <a:srgbClr val="8B8B8D"/>
                </a:solidFill>
                <a:latin typeface="Calibri"/>
                <a:ea typeface="Calibri"/>
                <a:cs typeface="Calibri"/>
                <a:sym typeface="Calibri"/>
              </a:defRPr>
            </a:lvl7pPr>
            <a:lvl8pPr marL="0" marR="0" lvl="7" indent="0" algn="r" rtl="0">
              <a:spcBef>
                <a:spcPts val="0"/>
              </a:spcBef>
              <a:buNone/>
              <a:defRPr sz="1200" b="0" i="0" u="none" strike="noStrike" cap="none">
                <a:solidFill>
                  <a:srgbClr val="8B8B8D"/>
                </a:solidFill>
                <a:latin typeface="Calibri"/>
                <a:ea typeface="Calibri"/>
                <a:cs typeface="Calibri"/>
                <a:sym typeface="Calibri"/>
              </a:defRPr>
            </a:lvl8pPr>
            <a:lvl9pPr marL="0" marR="0" lvl="8" indent="0" algn="r" rtl="0">
              <a:spcBef>
                <a:spcPts val="0"/>
              </a:spcBef>
              <a:buNone/>
              <a:defRPr sz="1200" b="0" i="0" u="none" strike="noStrike" cap="none">
                <a:solidFill>
                  <a:srgbClr val="8B8B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67544" y="68626"/>
            <a:ext cx="6126480" cy="850107"/>
          </a:xfrm>
          <a:prstGeom prst="rect">
            <a:avLst/>
          </a:prstGeom>
          <a:noFill/>
          <a:ln>
            <a:noFill/>
          </a:ln>
        </p:spPr>
        <p:txBody>
          <a:bodyPr spcFirstLastPara="1" wrap="square" lIns="68475" tIns="34275" rIns="68475" bIns="34275" anchor="ctr" anchorCtr="0">
            <a:noAutofit/>
          </a:bodyPr>
          <a:lstStyle>
            <a:lvl1pPr marR="0" lvl="0" algn="l" rtl="0">
              <a:spcBef>
                <a:spcPts val="0"/>
              </a:spcBef>
              <a:spcAft>
                <a:spcPts val="0"/>
              </a:spcAft>
              <a:buClr>
                <a:srgbClr val="595959"/>
              </a:buClr>
              <a:buSzPts val="2400"/>
              <a:buFont typeface="Trebuchet MS"/>
              <a:buNone/>
              <a:defRPr sz="2400" b="1" i="0" u="none" strike="noStrike" cap="none">
                <a:solidFill>
                  <a:srgbClr val="595959"/>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8"/>
          <p:cNvSpPr txBox="1">
            <a:spLocks noGrp="1"/>
          </p:cNvSpPr>
          <p:nvPr>
            <p:ph type="body" idx="1"/>
          </p:nvPr>
        </p:nvSpPr>
        <p:spPr>
          <a:xfrm>
            <a:off x="467544" y="1316766"/>
            <a:ext cx="7848872" cy="5106021"/>
          </a:xfrm>
          <a:prstGeom prst="rect">
            <a:avLst/>
          </a:prstGeom>
          <a:noFill/>
          <a:ln>
            <a:noFill/>
          </a:ln>
        </p:spPr>
        <p:txBody>
          <a:bodyPr spcFirstLastPara="1" wrap="square" lIns="68475" tIns="34275" rIns="68475" bIns="34275"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Tahoma"/>
                <a:ea typeface="Tahoma"/>
                <a:cs typeface="Tahoma"/>
                <a:sym typeface="Tahom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Tahoma"/>
                <a:ea typeface="Tahoma"/>
                <a:cs typeface="Tahoma"/>
                <a:sym typeface="Tahoma"/>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Tahoma"/>
                <a:ea typeface="Tahoma"/>
                <a:cs typeface="Tahoma"/>
                <a:sym typeface="Tahoma"/>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Tahoma"/>
                <a:ea typeface="Tahoma"/>
                <a:cs typeface="Tahoma"/>
                <a:sym typeface="Tahoma"/>
              </a:defRPr>
            </a:lvl5pPr>
            <a:lvl6pPr marL="2743200" marR="0" lvl="5" indent="-298450" algn="l" rtl="0">
              <a:spcBef>
                <a:spcPts val="220"/>
              </a:spcBef>
              <a:spcAft>
                <a:spcPts val="0"/>
              </a:spcAft>
              <a:buClr>
                <a:schemeClr val="accent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accent2"/>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accent3"/>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accent4"/>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p:nvPr/>
        </p:nvSpPr>
        <p:spPr>
          <a:xfrm>
            <a:off x="8721213" y="6405331"/>
            <a:ext cx="373554" cy="230699"/>
          </a:xfrm>
          <a:prstGeom prst="rect">
            <a:avLst/>
          </a:prstGeom>
          <a:noFill/>
          <a:ln>
            <a:noFill/>
          </a:ln>
        </p:spPr>
        <p:txBody>
          <a:bodyPr spcFirstLastPara="1" wrap="square" lIns="91300" tIns="45650" rIns="91300" bIns="45650" anchor="t" anchorCtr="0">
            <a:spAutoFit/>
          </a:bodyPr>
          <a:lstStyle/>
          <a:p>
            <a:pPr marL="0" marR="0" lvl="0" indent="0" algn="ctr" rtl="0">
              <a:spcBef>
                <a:spcPts val="0"/>
              </a:spcBef>
              <a:spcAft>
                <a:spcPts val="0"/>
              </a:spcAft>
              <a:buNone/>
            </a:pPr>
            <a:fld id="{00000000-1234-1234-1234-123412341234}" type="slidenum">
              <a:rPr lang="fr-CA" sz="900">
                <a:solidFill>
                  <a:srgbClr val="FFFFFF"/>
                </a:solidFill>
                <a:latin typeface="Calibri"/>
                <a:ea typeface="Calibri"/>
                <a:cs typeface="Calibri"/>
                <a:sym typeface="Calibri"/>
              </a:rPr>
              <a:t>‹N°›</a:t>
            </a:fld>
            <a:endParaRPr sz="900">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2.jp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grpSp>
        <p:nvGrpSpPr>
          <p:cNvPr id="125" name="Google Shape;125;p2"/>
          <p:cNvGrpSpPr/>
          <p:nvPr/>
        </p:nvGrpSpPr>
        <p:grpSpPr>
          <a:xfrm>
            <a:off x="467544" y="476672"/>
            <a:ext cx="8280920" cy="6009331"/>
            <a:chOff x="467544" y="476672"/>
            <a:chExt cx="8280920" cy="6009331"/>
          </a:xfrm>
        </p:grpSpPr>
        <p:sp>
          <p:nvSpPr>
            <p:cNvPr id="126" name="Google Shape;126;p2"/>
            <p:cNvSpPr/>
            <p:nvPr/>
          </p:nvSpPr>
          <p:spPr>
            <a:xfrm>
              <a:off x="467544" y="476672"/>
              <a:ext cx="8280920" cy="4608512"/>
            </a:xfrm>
            <a:prstGeom prst="rect">
              <a:avLst/>
            </a:prstGeom>
            <a:solidFill>
              <a:srgbClr val="D3D9D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0" marR="0" lvl="0" indent="0" algn="r" rtl="0">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Quattrocento Sans"/>
                <a:ea typeface="Quattrocento Sans"/>
                <a:cs typeface="Quattrocento Sans"/>
                <a:sym typeface="Quattrocento Sans"/>
              </a:endParaRPr>
            </a:p>
            <a:p>
              <a:pPr marL="0" marR="0" lvl="0" indent="0" algn="ctr" rtl="0">
                <a:spcAft>
                  <a:spcPts val="0"/>
                </a:spcAft>
                <a:buNone/>
              </a:pPr>
              <a:endParaRPr sz="3200" b="1" dirty="0">
                <a:solidFill>
                  <a:schemeClr val="dk1"/>
                </a:solidFill>
                <a:latin typeface="Quattrocento Sans"/>
                <a:ea typeface="Quattrocento Sans"/>
                <a:cs typeface="Quattrocento Sans"/>
                <a:sym typeface="Quattrocento Sans"/>
              </a:endParaRPr>
            </a:p>
            <a:p>
              <a:pPr marL="0" marR="0" lvl="0" indent="0" algn="ctr" rtl="0">
                <a:spcAft>
                  <a:spcPts val="0"/>
                </a:spcAft>
                <a:buNone/>
              </a:pPr>
              <a:r>
                <a:rPr lang="en-US" sz="4000" b="1" dirty="0" err="1">
                  <a:solidFill>
                    <a:schemeClr val="dk1"/>
                  </a:solidFill>
                  <a:latin typeface="Quattrocento Sans"/>
                  <a:ea typeface="Quattrocento Sans"/>
                  <a:cs typeface="Quattrocento Sans"/>
                  <a:sym typeface="Quattrocento Sans"/>
                </a:rPr>
                <a:t>Résultats</a:t>
              </a:r>
              <a:r>
                <a:rPr lang="en-US" sz="4000" b="1" dirty="0">
                  <a:solidFill>
                    <a:schemeClr val="dk1"/>
                  </a:solidFill>
                  <a:latin typeface="Quattrocento Sans"/>
                  <a:ea typeface="Quattrocento Sans"/>
                  <a:cs typeface="Quattrocento Sans"/>
                  <a:sym typeface="Quattrocento Sans"/>
                </a:rPr>
                <a:t> </a:t>
              </a:r>
              <a:r>
                <a:rPr lang="fr-FR" sz="4000" b="1" dirty="0">
                  <a:solidFill>
                    <a:schemeClr val="dk1"/>
                  </a:solidFill>
                  <a:latin typeface="Quattrocento Sans"/>
                  <a:ea typeface="Quattrocento Sans"/>
                  <a:cs typeface="Quattrocento Sans"/>
                  <a:sym typeface="Quattrocento Sans"/>
                </a:rPr>
                <a:t>de la CdP28 de Dubaï </a:t>
              </a:r>
            </a:p>
            <a:p>
              <a:pPr marL="0" marR="0" lvl="0" indent="0" algn="ctr" rtl="0">
                <a:spcAft>
                  <a:spcPts val="0"/>
                </a:spcAft>
                <a:buNone/>
              </a:pPr>
              <a:endParaRPr sz="1500" dirty="0"/>
            </a:p>
            <a:p>
              <a:pPr marL="0" marR="0" lvl="0" indent="0" algn="ctr" rtl="0">
                <a:spcAft>
                  <a:spcPts val="0"/>
                </a:spcAft>
                <a:buNone/>
              </a:pPr>
              <a:r>
                <a:rPr lang="fr-CA" sz="3400" b="1" dirty="0">
                  <a:solidFill>
                    <a:schemeClr val="dk1"/>
                  </a:solidFill>
                  <a:latin typeface="Quattrocento Sans"/>
                  <a:ea typeface="Quattrocento Sans"/>
                  <a:cs typeface="Quattrocento Sans"/>
                  <a:sym typeface="Quattrocento Sans"/>
                </a:rPr>
                <a:t>Par </a:t>
              </a:r>
              <a:r>
                <a:rPr lang="fr-CA" sz="3400" b="1" dirty="0" err="1">
                  <a:solidFill>
                    <a:schemeClr val="dk1"/>
                  </a:solidFill>
                  <a:latin typeface="Quattrocento Sans"/>
                  <a:ea typeface="Quattrocento Sans"/>
                  <a:cs typeface="Quattrocento Sans"/>
                  <a:sym typeface="Quattrocento Sans"/>
                </a:rPr>
                <a:t>Amb</a:t>
              </a:r>
              <a:r>
                <a:rPr lang="fr-CA" sz="3400" b="1" dirty="0">
                  <a:solidFill>
                    <a:schemeClr val="dk1"/>
                  </a:solidFill>
                  <a:latin typeface="Quattrocento Sans"/>
                  <a:ea typeface="Quattrocento Sans"/>
                  <a:cs typeface="Quattrocento Sans"/>
                  <a:sym typeface="Quattrocento Sans"/>
                </a:rPr>
                <a:t>. Tosi MPANU </a:t>
              </a:r>
              <a:r>
                <a:rPr lang="fr-CA" sz="3400" b="1" dirty="0" err="1">
                  <a:solidFill>
                    <a:schemeClr val="dk1"/>
                  </a:solidFill>
                  <a:latin typeface="Quattrocento Sans"/>
                  <a:ea typeface="Quattrocento Sans"/>
                  <a:cs typeface="Quattrocento Sans"/>
                  <a:sym typeface="Quattrocento Sans"/>
                </a:rPr>
                <a:t>MPANU</a:t>
              </a:r>
              <a:r>
                <a:rPr lang="fr-CA" sz="3400" b="1" dirty="0">
                  <a:solidFill>
                    <a:schemeClr val="dk1"/>
                  </a:solidFill>
                  <a:latin typeface="Quattrocento Sans"/>
                  <a:ea typeface="Quattrocento Sans"/>
                  <a:cs typeface="Quattrocento Sans"/>
                  <a:sym typeface="Quattrocento Sans"/>
                </a:rPr>
                <a:t> </a:t>
              </a:r>
            </a:p>
            <a:p>
              <a:pPr marL="0" marR="0" lvl="0" indent="0" algn="ctr" rtl="0">
                <a:spcAft>
                  <a:spcPts val="0"/>
                </a:spcAft>
                <a:buNone/>
              </a:pPr>
              <a:endParaRPr lang="fr-CA" sz="1500" b="1" dirty="0">
                <a:solidFill>
                  <a:schemeClr val="dk1"/>
                </a:solidFill>
                <a:latin typeface="Quattrocento Sans"/>
                <a:ea typeface="Quattrocento Sans"/>
                <a:cs typeface="Quattrocento Sans"/>
                <a:sym typeface="Quattrocento Sans"/>
              </a:endParaRPr>
            </a:p>
            <a:p>
              <a:pPr marL="0" marR="0" lvl="0" indent="0" algn="ctr" rtl="0">
                <a:spcAft>
                  <a:spcPts val="0"/>
                </a:spcAft>
                <a:buNone/>
              </a:pPr>
              <a:r>
                <a:rPr lang="fr-CA" sz="2200" b="1" dirty="0">
                  <a:solidFill>
                    <a:schemeClr val="dk1"/>
                  </a:solidFill>
                  <a:latin typeface="Quattrocento Sans"/>
                  <a:ea typeface="Quattrocento Sans"/>
                  <a:cs typeface="Quattrocento Sans"/>
                  <a:sym typeface="Quattrocento Sans"/>
                </a:rPr>
                <a:t>12 mars 2024</a:t>
              </a:r>
            </a:p>
            <a:p>
              <a:pPr marL="0" marR="0" lvl="0" indent="0" algn="ctr" rtl="0">
                <a:spcAft>
                  <a:spcPts val="0"/>
                </a:spcAft>
                <a:buNone/>
              </a:pPr>
              <a:endParaRPr sz="2200" b="1" dirty="0">
                <a:solidFill>
                  <a:schemeClr val="dk1"/>
                </a:solidFill>
                <a:latin typeface="Quattrocento Sans"/>
                <a:ea typeface="Quattrocento Sans"/>
                <a:cs typeface="Quattrocento Sans"/>
                <a:sym typeface="Quattrocento Sans"/>
              </a:endParaRPr>
            </a:p>
            <a:p>
              <a:pPr marL="0" marR="0" lvl="0" indent="0" algn="l" rtl="0">
                <a:spcBef>
                  <a:spcPts val="1200"/>
                </a:spcBef>
                <a:spcAft>
                  <a:spcPts val="0"/>
                </a:spcAft>
                <a:buNone/>
              </a:pPr>
              <a:endParaRPr lang="en-US" sz="2400" dirty="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lang="en-US" sz="2400" dirty="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lang="en-US" sz="1800" b="1" dirty="0">
                <a:solidFill>
                  <a:schemeClr val="dk1"/>
                </a:solidFill>
                <a:latin typeface="Quattrocento Sans"/>
                <a:ea typeface="Quattrocento Sans"/>
                <a:cs typeface="Quattrocento Sans"/>
                <a:sym typeface="Quattrocento Sans"/>
              </a:endParaRPr>
            </a:p>
          </p:txBody>
        </p:sp>
        <p:sp>
          <p:nvSpPr>
            <p:cNvPr id="127" name="Google Shape;127;p2"/>
            <p:cNvSpPr/>
            <p:nvPr/>
          </p:nvSpPr>
          <p:spPr>
            <a:xfrm>
              <a:off x="6801207" y="4797152"/>
              <a:ext cx="1296144" cy="129614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2"/>
            <p:cNvSpPr/>
            <p:nvPr/>
          </p:nvSpPr>
          <p:spPr>
            <a:xfrm>
              <a:off x="467544" y="476672"/>
              <a:ext cx="8280920" cy="936104"/>
            </a:xfrm>
            <a:prstGeom prst="rect">
              <a:avLst/>
            </a:prstGeom>
            <a:solidFill>
              <a:srgbClr val="22928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
            <p:cNvSpPr/>
            <p:nvPr/>
          </p:nvSpPr>
          <p:spPr>
            <a:xfrm rot="10800000">
              <a:off x="467544" y="1412776"/>
              <a:ext cx="8280920" cy="864096"/>
            </a:xfrm>
            <a:prstGeom prst="triangle">
              <a:avLst>
                <a:gd name="adj" fmla="val 100000"/>
              </a:avLst>
            </a:prstGeom>
            <a:solidFill>
              <a:srgbClr val="BDC6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0" name="Google Shape;130;p2"/>
            <p:cNvPicPr preferRelativeResize="0"/>
            <p:nvPr/>
          </p:nvPicPr>
          <p:blipFill rotWithShape="1">
            <a:blip r:embed="rId3">
              <a:alphaModFix/>
            </a:blip>
            <a:srcRect t="14795"/>
            <a:stretch/>
          </p:blipFill>
          <p:spPr>
            <a:xfrm>
              <a:off x="4788024" y="5085184"/>
              <a:ext cx="3322141" cy="1400819"/>
            </a:xfrm>
            <a:prstGeom prst="rect">
              <a:avLst/>
            </a:prstGeom>
            <a:noFill/>
            <a:ln>
              <a:noFill/>
            </a:ln>
          </p:spPr>
        </p:pic>
      </p:grpSp>
      <p:pic>
        <p:nvPicPr>
          <p:cNvPr id="131" name="Google Shape;131;p2" descr="Une image contenant texte, Police, capture d’écran, Graphique&#10;&#10;Description générée automatiquement"/>
          <p:cNvPicPr preferRelativeResize="0"/>
          <p:nvPr/>
        </p:nvPicPr>
        <p:blipFill rotWithShape="1">
          <a:blip r:embed="rId4">
            <a:alphaModFix/>
          </a:blip>
          <a:srcRect r="55449"/>
          <a:stretch/>
        </p:blipFill>
        <p:spPr>
          <a:xfrm>
            <a:off x="2555776" y="5285286"/>
            <a:ext cx="2232248" cy="12241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600" dirty="0">
                <a:latin typeface="Quattrocento Sans"/>
              </a:rPr>
              <a:t>L’adoption du « Cadre des EAU pour la résilience climatique mondiale » a constitué une avancée majeure pour le programme de travail Glasgow-</a:t>
            </a:r>
            <a:r>
              <a:rPr lang="fr-FR" altLang="en-US" sz="1600" dirty="0" err="1">
                <a:latin typeface="Quattrocento Sans"/>
              </a:rPr>
              <a:t>Charm</a:t>
            </a:r>
            <a:r>
              <a:rPr lang="fr-FR" altLang="en-US" sz="1600" dirty="0">
                <a:latin typeface="Quattrocento Sans"/>
              </a:rPr>
              <a:t> el-Cheikh sur l'objectif mondial sur l'adaptation (GGA). Le Cadre établit des objectifs thématiques axés sur des processus et en définissant des prochaines étapes du travail.</a:t>
            </a:r>
          </a:p>
          <a:p>
            <a:pPr marL="584200" indent="-571500">
              <a:spcBef>
                <a:spcPts val="600"/>
              </a:spcBef>
              <a:spcAft>
                <a:spcPts val="600"/>
              </a:spcAft>
              <a:buFont typeface="Arial" panose="020B0604020202020204" pitchFamily="34" charset="0"/>
              <a:buChar char="•"/>
            </a:pPr>
            <a:r>
              <a:rPr lang="fr-FR" altLang="en-US" sz="1600" dirty="0">
                <a:latin typeface="Quattrocento Sans"/>
              </a:rPr>
              <a:t>Les principaux résultats de la décision sur le cadre du GGA comprennent:</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7 cibles axées sur les résultats dans les domaines thématiques clés de l'eau/assainissement, l'alimentation, la santé, les écosystèmes/biodiversité, les infrastructures/établissements humains, la pauvreté et les moyens de subsistance et le patrimoine culturel</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4 objectifs de processus ciblés, basés sur le cycle des politiques d'adaptation, notamment l’évaluation des impact, vulnérabilités et risques</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Les moyens de mise en œuvre ont été mentionnés dans la décision, notamment la reconnaissance des circonstances particulières des PEID et des PMA dans les sections sur le financement et le transfert de technologie et l’urgence pour les pays développés à mobiliser le soutien en faveur de la mise en œuvre du cadre du GGA par les pays en développement</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Établissement d'un programme de travail sur deux ans pour développer des indicateurs qui débutera en 2024</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10</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Adaptation</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2811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600" dirty="0">
                <a:latin typeface="Quattrocento Sans"/>
              </a:rPr>
              <a:t>Rapport et examen du Comité d'adaptation:</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Les négociations sur ce point ont progressé lentement au cours des deux semaines à Dubaï. Initialement, les Parties se sont convenues sur certains éléments, notamment l’engagement limité entre le CA et le groupe de travail du Groupe de travail II du GIEC (Vulnérabilité, Adaptation et Impacts). Toutefois, des divergences entre les pays développés et les pays en développement sont apparues sur la question de savoir si le CA devrait faire rapport uniquement à la COP ou également à la CMA. Finalement, aucun accord n'a été trouvé et le point sera inclus à l’ordre du jour du SB 60, en juin 2024 à Bonn.</a:t>
            </a:r>
          </a:p>
          <a:p>
            <a:pPr marL="584200" indent="-571500">
              <a:spcBef>
                <a:spcPts val="600"/>
              </a:spcBef>
              <a:spcAft>
                <a:spcPts val="600"/>
              </a:spcAft>
              <a:buFont typeface="Arial" panose="020B0604020202020204" pitchFamily="34" charset="0"/>
              <a:buChar char="•"/>
            </a:pPr>
            <a:r>
              <a:rPr lang="fr-FR" altLang="en-US" sz="1600" dirty="0">
                <a:latin typeface="Quattrocento Sans"/>
              </a:rPr>
              <a:t>Plans nationaux d'adaptation</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Les </a:t>
            </a:r>
            <a:r>
              <a:rPr lang="fr-FR" altLang="en-US" sz="1600" dirty="0" err="1">
                <a:latin typeface="Quattrocento Sans"/>
              </a:rPr>
              <a:t>co</a:t>
            </a:r>
            <a:r>
              <a:rPr lang="fr-FR" altLang="en-US" sz="1600" dirty="0">
                <a:latin typeface="Quattrocento Sans"/>
              </a:rPr>
              <a:t>-facilitateurs ont élaboré un projet de texte comprenant des informations sur les progrès, les défis, les lacunes et les besoins liés à la formulation et à la mise en œuvre des PNA. Les parties ne sont pas parvenues à un accord sur le texte du PNA. Pour les pays en développement, l’intensification rapide du soutien financier, technologique et au renforcement des capacités pour la mise en œuvre de l’adaptation est cruciale. Les pays développés ont préféré envisager cette discussion dans le cadre des négociations sur les moyens de mise en œuvre. Cette question a également été repoussée au SB 60.</a:t>
            </a:r>
            <a:r>
              <a:rPr lang="en-US" altLang="en-US" sz="1600" dirty="0">
                <a:latin typeface="Quattrocento Sans"/>
              </a:rPr>
              <a:t> </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11</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Adaptation (2)</a:t>
            </a:r>
            <a:endParaRPr sz="4000" b="1" dirty="0">
              <a:solidFill>
                <a:schemeClr val="lt1"/>
              </a:solidFill>
              <a:latin typeface="Quattrocento Sans"/>
              <a:ea typeface="Quattrocento Sans"/>
              <a:cs typeface="Quattrocento Sans"/>
              <a:sym typeface="Quattrocento Sans"/>
            </a:endParaRPr>
          </a:p>
        </p:txBody>
      </p:sp>
      <p:sp>
        <p:nvSpPr>
          <p:cNvPr id="2" name="Rectangle 1">
            <a:extLst>
              <a:ext uri="{FF2B5EF4-FFF2-40B4-BE49-F238E27FC236}">
                <a16:creationId xmlns:a16="http://schemas.microsoft.com/office/drawing/2014/main" id="{A3FCF524-07D2-BCB9-BAC5-DB2DD26C9305}"/>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496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06513"/>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350" dirty="0">
                <a:latin typeface="Quattrocento Sans"/>
              </a:rPr>
              <a:t>Résultat du premier bilan mondial (BM):</a:t>
            </a:r>
          </a:p>
          <a:p>
            <a:pPr marL="1041400" lvl="1" indent="-571500">
              <a:spcBef>
                <a:spcPts val="600"/>
              </a:spcBef>
              <a:spcAft>
                <a:spcPts val="600"/>
              </a:spcAft>
              <a:buFont typeface="Arial" panose="020B0604020202020204" pitchFamily="34" charset="0"/>
              <a:buChar char="•"/>
            </a:pPr>
            <a:r>
              <a:rPr lang="fr-FR" altLang="en-US" sz="1350" dirty="0">
                <a:latin typeface="Quattrocento Sans"/>
              </a:rPr>
              <a:t>Le BM reconnaît et souligne les écarts croissants entre les besoins des pays en développement et le soutien fourni et mobilisé pour mettre en œuvre les CDN et les PNA, et que ces besoins sont estimés entre 5,8 et 5,9 trillions de dollars pour la période pré-2030, que le financement de l'adaptation les besoins s'élèvent à 215-387 milliards USD par an jusqu'en 2030, et que les besoins en énergie propre sont de 4,3 trillions USD par an jusqu’en 2030</a:t>
            </a:r>
          </a:p>
          <a:p>
            <a:pPr marL="584200" indent="-571500">
              <a:spcBef>
                <a:spcPts val="600"/>
              </a:spcBef>
              <a:spcAft>
                <a:spcPts val="600"/>
              </a:spcAft>
              <a:buFont typeface="Arial" panose="020B0604020202020204" pitchFamily="34" charset="0"/>
              <a:buChar char="•"/>
            </a:pPr>
            <a:r>
              <a:rPr lang="fr-FR" altLang="en-US" sz="1350" dirty="0">
                <a:latin typeface="Quattrocento Sans"/>
              </a:rPr>
              <a:t>Nouvel objectif quantifié collectif (NCQG):</a:t>
            </a:r>
          </a:p>
          <a:p>
            <a:pPr marL="1041400" lvl="1" indent="-571500">
              <a:spcBef>
                <a:spcPts val="600"/>
              </a:spcBef>
              <a:spcAft>
                <a:spcPts val="600"/>
              </a:spcAft>
              <a:buFont typeface="Arial" panose="020B0604020202020204" pitchFamily="34" charset="0"/>
              <a:buChar char="•"/>
            </a:pPr>
            <a:r>
              <a:rPr lang="fr-FR" altLang="en-US" sz="1350" dirty="0">
                <a:latin typeface="Quattrocento Sans"/>
              </a:rPr>
              <a:t>Les délibérations sur le NCQG n'ont autant porté sur le fond qu’anticipé, les Parties préférant se concentrer sur la définition de modalités de travail pour 2024 qui devrait permettre aux délégués de produire un projet de texte de négociation avant la CdP29</a:t>
            </a:r>
          </a:p>
          <a:p>
            <a:pPr marL="584200" indent="-571500">
              <a:spcBef>
                <a:spcPts val="600"/>
              </a:spcBef>
              <a:spcAft>
                <a:spcPts val="600"/>
              </a:spcAft>
              <a:buFont typeface="Arial" panose="020B0604020202020204" pitchFamily="34" charset="0"/>
              <a:buChar char="•"/>
            </a:pPr>
            <a:r>
              <a:rPr lang="fr-FR" altLang="en-US" sz="1350" dirty="0">
                <a:latin typeface="Quattrocento Sans"/>
              </a:rPr>
              <a:t>Financement à Long-terme (LTF):</a:t>
            </a:r>
          </a:p>
          <a:p>
            <a:pPr marL="1041400" lvl="1" indent="-571500">
              <a:spcBef>
                <a:spcPts val="600"/>
              </a:spcBef>
              <a:spcAft>
                <a:spcPts val="600"/>
              </a:spcAft>
              <a:buFont typeface="Arial" panose="020B0604020202020204" pitchFamily="34" charset="0"/>
              <a:buChar char="•"/>
            </a:pPr>
            <a:r>
              <a:rPr lang="fr-FR" altLang="en-US" sz="1350" dirty="0">
                <a:latin typeface="Quattrocento Sans"/>
              </a:rPr>
              <a:t>le point clé était l'évaluation des progrès dans la réalisation de l'objectif de 100 milliards de dollars, en particulier s’il serait approprié d’inclure des projections pour évaluer les progrès. D'autres questions abordées ont été la définition du financement climatique, la méthodologie pour comptabiliser et la qualité du financement. Les pays en développement ont proposé des formulations de texte autour des questions de qualité du financement, de l'accès et de la transparence, tandis que les pays développés ont proposé un texte positif soutenant là où des progrès ont été réalisés. La décision de la CdP28 sur le LTF a été adoptée, notant avec un profond regret que les 100 milliards de dollars n'ont pas été atteints, et saluant les efforts continus déployés par les pays développés pour y parvenir. Les Parties ont pris note du canevas proposé pour le deuxième rapport du CPF (SCF) sur les progrès réalisés vers l'objectif de 100 milliards de dollars et attendent les délibérations sur ce rapport à CdP29 de Baku</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12</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Financement</a:t>
            </a:r>
            <a:endParaRPr sz="4000" b="1" dirty="0">
              <a:solidFill>
                <a:schemeClr val="lt1"/>
              </a:solidFill>
              <a:latin typeface="Quattrocento Sans"/>
              <a:ea typeface="Quattrocento Sans"/>
              <a:cs typeface="Quattrocento Sans"/>
              <a:sym typeface="Quattrocento Sans"/>
            </a:endParaRPr>
          </a:p>
        </p:txBody>
      </p:sp>
      <p:sp>
        <p:nvSpPr>
          <p:cNvPr id="2" name="Rectangle 1">
            <a:extLst>
              <a:ext uri="{FF2B5EF4-FFF2-40B4-BE49-F238E27FC236}">
                <a16:creationId xmlns:a16="http://schemas.microsoft.com/office/drawing/2014/main" id="{A3FCF524-07D2-BCB9-BAC5-DB2DD26C9305}"/>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01AA35E-8037-449B-680C-9FD61C944355}"/>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454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400" dirty="0">
                <a:latin typeface="Quattrocento Sans"/>
              </a:rPr>
              <a:t>Définition du financement climatique: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les Parties ont examiné le rapport du CPF (SCF) sur les types de regroupement des définitions du financement climatique, mais aucune décision n’a été prise quant à l’adoption d’une définition actualisée du financement climatique</a:t>
            </a:r>
          </a:p>
          <a:p>
            <a:pPr marL="584200" indent="-571500">
              <a:spcBef>
                <a:spcPts val="600"/>
              </a:spcBef>
              <a:spcAft>
                <a:spcPts val="600"/>
              </a:spcAft>
              <a:buFont typeface="Arial" panose="020B0604020202020204" pitchFamily="34" charset="0"/>
              <a:buChar char="•"/>
            </a:pPr>
            <a:r>
              <a:rPr lang="fr-FR" altLang="en-US" sz="1400" dirty="0">
                <a:latin typeface="Quattrocento Sans"/>
              </a:rPr>
              <a:t>Mise en œuvre de l’Article 2.1.c:</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La question de la cohérence des flux financiers avec les objectifs de l’Accord de Paris était présente sur plusieurs points de l’ordre du jour, notamment au niveau du BM et du SCF. Les pays développés continuent de faire pression en faveur d’un point spécifique de l’ordre du jour ou d’un programme de travail sur cette question. Finalement, les Parties ont convenu de prolonger et poursuivre les travaux dans le cadre du Dialogue de </a:t>
            </a:r>
            <a:r>
              <a:rPr lang="fr-FR" altLang="en-US" sz="1400" dirty="0" err="1">
                <a:latin typeface="Quattrocento Sans"/>
              </a:rPr>
              <a:t>Charm</a:t>
            </a:r>
            <a:r>
              <a:rPr lang="fr-FR" altLang="en-US" sz="1400" dirty="0">
                <a:latin typeface="Quattrocento Sans"/>
              </a:rPr>
              <a:t> el-Cheikh </a:t>
            </a:r>
          </a:p>
          <a:p>
            <a:pPr marL="584200" indent="-571500">
              <a:spcBef>
                <a:spcPts val="600"/>
              </a:spcBef>
              <a:spcAft>
                <a:spcPts val="600"/>
              </a:spcAft>
              <a:buFont typeface="Arial" panose="020B0604020202020204" pitchFamily="34" charset="0"/>
              <a:buChar char="•"/>
            </a:pPr>
            <a:r>
              <a:rPr lang="fr-FR" altLang="en-US" sz="1400" dirty="0">
                <a:latin typeface="Quattrocento Sans"/>
              </a:rPr>
              <a:t>Financement de l’adaptation:</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Plusieurs références reconnaissant le déficit du financement de l’adaptation et la nécessité d'augmenter les ressources ont été incluses dans divers points, notamment le BM et le programme de travail sur le GGA. Les Parties ont examiné le rapport préparé par le SCF sur le doublement de l’offre collective de financement climatique pour l’adaptation aux pays en développement à partir des niveaux de 2019 d’ici 2025. Cependant, le résultat du rapport du SCF n’inclut pas de nouvelles actions sur ce sujet. Le résultat du BM reconnaît que le financement de l’adaptation devra être considérablement accru au-delà de son doublement</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13</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Financement (2)</a:t>
            </a:r>
            <a:endParaRPr sz="4000" b="1" dirty="0">
              <a:solidFill>
                <a:schemeClr val="lt1"/>
              </a:solidFill>
              <a:latin typeface="Quattrocento Sans"/>
              <a:ea typeface="Quattrocento Sans"/>
              <a:cs typeface="Quattrocento Sans"/>
              <a:sym typeface="Quattrocento Sans"/>
            </a:endParaRPr>
          </a:p>
        </p:txBody>
      </p:sp>
      <p:sp>
        <p:nvSpPr>
          <p:cNvPr id="2" name="Rectangle 1">
            <a:extLst>
              <a:ext uri="{FF2B5EF4-FFF2-40B4-BE49-F238E27FC236}">
                <a16:creationId xmlns:a16="http://schemas.microsoft.com/office/drawing/2014/main" id="{A3FCF524-07D2-BCB9-BAC5-DB2DD26C9305}"/>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01AA35E-8037-449B-680C-9FD61C944355}"/>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C781E351-F497-0681-EA80-E69123AB1CD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A790D16-9708-D5A1-6473-EF4604BCA5F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183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600" dirty="0">
                <a:latin typeface="Quattrocento Sans"/>
              </a:rPr>
              <a:t>Réforme de l'architecture financière: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dans le cadre du résultat du BM, les Parties ont souligné l'importance de réformer l'architecture financière multilatérale, appelant les actionnaires des banques multilatérales de développement à poursuivre leurs efforts pour intensifier la fourniture de financements climatiques, notamment par le biais de subventions et instruments concessionnels. Le BM a également souligné le rôle des acteurs financiers pour garantir ou améliorer l’accès au financement climatique et la création de nouvelles sources de financement innovantes, notamment la fiscalité</a:t>
            </a:r>
          </a:p>
          <a:p>
            <a:pPr marL="584200" indent="-571500">
              <a:spcBef>
                <a:spcPts val="600"/>
              </a:spcBef>
              <a:spcAft>
                <a:spcPts val="600"/>
              </a:spcAft>
              <a:buFont typeface="Arial" panose="020B0604020202020204" pitchFamily="34" charset="0"/>
              <a:buChar char="•"/>
            </a:pPr>
            <a:r>
              <a:rPr lang="fr-FR" altLang="en-US" sz="1600" dirty="0">
                <a:latin typeface="Quattrocento Sans"/>
              </a:rPr>
              <a:t>Rôle de la CMA dans l’examen de certains points sur le financement climatique: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il n’y a eu aucun progrès sur les travaux portant sur le deuxième examen des fonctions du SCF et la septième revue du mécanisme financier. Certaines Parties estiment que les délibérations sur ces points devraient faire l’objet d’une décision spécifique de la CMA, pas seulement de la </a:t>
            </a:r>
            <a:r>
              <a:rPr lang="fr-FR" altLang="en-US" sz="1600" dirty="0" err="1">
                <a:latin typeface="Quattrocento Sans"/>
              </a:rPr>
              <a:t>CdP</a:t>
            </a:r>
            <a:r>
              <a:rPr lang="fr-FR" altLang="en-US" sz="1600" dirty="0">
                <a:latin typeface="Quattrocento Sans"/>
              </a:rPr>
              <a:t>. </a:t>
            </a:r>
          </a:p>
          <a:p>
            <a:pPr marL="584200" indent="-571500">
              <a:spcBef>
                <a:spcPts val="600"/>
              </a:spcBef>
              <a:spcAft>
                <a:spcPts val="600"/>
              </a:spcAft>
              <a:buFont typeface="Arial" panose="020B0604020202020204" pitchFamily="34" charset="0"/>
              <a:buChar char="•"/>
            </a:pPr>
            <a:endParaRPr lang="fr-FR" altLang="en-US" sz="1600" dirty="0">
              <a:latin typeface="Quattrocento Sans"/>
            </a:endParaRP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14</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Financement (3)</a:t>
            </a:r>
            <a:endParaRPr sz="4000" b="1" dirty="0">
              <a:solidFill>
                <a:schemeClr val="lt1"/>
              </a:solidFill>
              <a:latin typeface="Quattrocento Sans"/>
              <a:ea typeface="Quattrocento Sans"/>
              <a:cs typeface="Quattrocento Sans"/>
              <a:sym typeface="Quattrocento Sans"/>
            </a:endParaRPr>
          </a:p>
        </p:txBody>
      </p:sp>
      <p:sp>
        <p:nvSpPr>
          <p:cNvPr id="2" name="Rectangle 1">
            <a:extLst>
              <a:ext uri="{FF2B5EF4-FFF2-40B4-BE49-F238E27FC236}">
                <a16:creationId xmlns:a16="http://schemas.microsoft.com/office/drawing/2014/main" id="{A3FCF524-07D2-BCB9-BAC5-DB2DD26C9305}"/>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01AA35E-8037-449B-680C-9FD61C944355}"/>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C781E351-F497-0681-EA80-E69123AB1CD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A790D16-9708-D5A1-6473-EF4604BCA5F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896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800" dirty="0">
                <a:latin typeface="Quattrocento Sans"/>
              </a:rPr>
              <a:t>La décision portant sur les Fonds des pertes et préjudices (FPP), les arrangements financiers et l’instrument de gouvernance  a été adoptée par le CdP28 de la plénière d'ouverture à Dubaï. </a:t>
            </a:r>
          </a:p>
          <a:p>
            <a:pPr marL="584200" indent="-571500">
              <a:spcBef>
                <a:spcPts val="600"/>
              </a:spcBef>
              <a:spcAft>
                <a:spcPts val="600"/>
              </a:spcAft>
              <a:buFont typeface="Arial" panose="020B0604020202020204" pitchFamily="34" charset="0"/>
              <a:buChar char="•"/>
            </a:pPr>
            <a:r>
              <a:rPr lang="fr-FR" altLang="en-US" sz="1800" dirty="0">
                <a:latin typeface="Quattrocento Sans"/>
              </a:rPr>
              <a:t>La Banque mondiale a été choisie comme administrateur intérimaire et hôte du Secrétariat du FPP, mais avec la possibilité de sortir de cet accord et d'établir le Fonds en tant qu'entité autonome si cela est jugé nécessaire. Une autre condition exige que le Fonds fasse l'objet d'évaluations indépendantes tous les quatre ans pour déterminer si les conditions énoncées dans la décision des Parties sont remplies</a:t>
            </a:r>
          </a:p>
          <a:p>
            <a:pPr marL="584200" indent="-571500">
              <a:spcBef>
                <a:spcPts val="600"/>
              </a:spcBef>
              <a:spcAft>
                <a:spcPts val="600"/>
              </a:spcAft>
              <a:buFont typeface="Arial" panose="020B0604020202020204" pitchFamily="34" charset="0"/>
              <a:buChar char="•"/>
            </a:pPr>
            <a:r>
              <a:rPr lang="fr-FR" altLang="en-US" sz="1800" dirty="0">
                <a:latin typeface="Quattrocento Sans"/>
              </a:rPr>
              <a:t>Afin de renforcer davantage le pouvoir décisionnel final de la </a:t>
            </a:r>
            <a:r>
              <a:rPr lang="fr-FR" altLang="en-US" sz="1800" dirty="0" err="1">
                <a:latin typeface="Quattrocento Sans"/>
              </a:rPr>
              <a:t>CdP</a:t>
            </a:r>
            <a:r>
              <a:rPr lang="fr-FR" altLang="en-US" sz="1800" dirty="0">
                <a:latin typeface="Quattrocento Sans"/>
              </a:rPr>
              <a:t> et de la CMA, les pays en développement ont obtenu la création du Fonds en tant qu'entité opérationnelle du mécanisme financier dans le cadre de la CCNUCC et de l'Accord de Paris </a:t>
            </a:r>
          </a:p>
          <a:p>
            <a:pPr marL="584200" indent="-571500">
              <a:spcBef>
                <a:spcPts val="600"/>
              </a:spcBef>
              <a:spcAft>
                <a:spcPts val="600"/>
              </a:spcAft>
              <a:buFont typeface="Arial" panose="020B0604020202020204" pitchFamily="34" charset="0"/>
              <a:buChar char="•"/>
            </a:pPr>
            <a:r>
              <a:rPr lang="fr-FR" altLang="en-US" sz="1800" dirty="0">
                <a:latin typeface="Quattrocento Sans"/>
              </a:rPr>
              <a:t>Le Conseil d’administration composé de 26 membres, dont 12 pour les pays développés et 14 pour les pays en développement, dont 2 pour les PMA et 2 pour les PIED</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15</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Pertes et Préjudices</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016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2000" dirty="0">
                <a:latin typeface="Quattrocento Sans"/>
              </a:rPr>
              <a:t>La décision de Dubaï permet au FPP de recevoir des fonds provenant d'un large éventail de sources. Elle exhorte également les pays développés à continuer à fournir un soutien remédier aux pertes et aux préjudice et à encourager les autres Parties à le faire sur une base volontaire. L'interprétation de ce texte reste controversée, les pays membres du G77 estiment que le soutien est uniquement volontaire pour les pays en développement, tandis que les pays développés interprètent cette décision comme signifiant que le soutien est volontaire pour tous</a:t>
            </a:r>
          </a:p>
          <a:p>
            <a:pPr marL="584200" indent="-571500">
              <a:spcBef>
                <a:spcPts val="600"/>
              </a:spcBef>
              <a:spcAft>
                <a:spcPts val="600"/>
              </a:spcAft>
              <a:buFont typeface="Arial" panose="020B0604020202020204" pitchFamily="34" charset="0"/>
              <a:buChar char="•"/>
            </a:pPr>
            <a:r>
              <a:rPr lang="fr-FR" altLang="en-US" sz="2000" dirty="0">
                <a:latin typeface="Quattrocento Sans"/>
              </a:rPr>
              <a:t>A Dubaï, les Parties ont convenu d’établir le consortium UNDRR/UNOPS en tant qu'hôte du secrétariat du réseau de Santiago. La décision exige du secrétariat une présence régionale et des points d'accès au réseau, l'inclusion d’un large éventail de soutien technique en matière de pertes et préjudices, des mécanismes d'accès qui tiennent compte des contraintes de capacité des PEID et des PMA</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16</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Pertes et Préjudices (2)</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016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600" dirty="0">
                <a:latin typeface="Quattrocento Sans"/>
              </a:rPr>
              <a:t>Le Programme de travail des EAU pour une transition juste fait partie du « Consensus des EAU » et met en place un programme de travail triennal avec une large portée et diverses opportunités de contribution et d'engagement sur le sujet. Cette décision a été adoptée en dépit des grandes divergences entre pays développés et pays en développement</a:t>
            </a:r>
          </a:p>
          <a:p>
            <a:pPr marL="584200" indent="-571500">
              <a:spcBef>
                <a:spcPts val="600"/>
              </a:spcBef>
              <a:spcAft>
                <a:spcPts val="600"/>
              </a:spcAft>
              <a:buFont typeface="Arial" panose="020B0604020202020204" pitchFamily="34" charset="0"/>
              <a:buChar char="•"/>
            </a:pPr>
            <a:r>
              <a:rPr lang="fr-FR" altLang="en-US" sz="1600" dirty="0">
                <a:latin typeface="Quattrocento Sans"/>
              </a:rPr>
              <a:t>Calendrier: programme de travail de trois ans avec un démarrage immédiat et un examen de son efficacité et de son efficience lors de la CMA8 en novembre 2026</a:t>
            </a:r>
          </a:p>
          <a:p>
            <a:pPr marL="584200" indent="-571500">
              <a:spcBef>
                <a:spcPts val="600"/>
              </a:spcBef>
              <a:spcAft>
                <a:spcPts val="600"/>
              </a:spcAft>
              <a:buFont typeface="Arial" panose="020B0604020202020204" pitchFamily="34" charset="0"/>
              <a:buChar char="•"/>
            </a:pPr>
            <a:r>
              <a:rPr lang="fr-FR" altLang="en-US" sz="1600" dirty="0">
                <a:latin typeface="Quattrocento Sans"/>
              </a:rPr>
              <a:t>Objectif: discuter des moyens d'atteindre les objectifs de la Accord de Paris décrit à l'article 2, paragraphe 1, dans le contexte de l'article 2, paragraphe 2, en vue de maintenir la réalisation de l'objectif de température de l'Accord de Paris</a:t>
            </a:r>
          </a:p>
          <a:p>
            <a:pPr marL="584200" indent="-571500">
              <a:spcBef>
                <a:spcPts val="600"/>
              </a:spcBef>
              <a:spcAft>
                <a:spcPts val="600"/>
              </a:spcAft>
              <a:buFont typeface="Arial" panose="020B0604020202020204" pitchFamily="34" charset="0"/>
              <a:buChar char="•"/>
            </a:pPr>
            <a:r>
              <a:rPr lang="fr-FR" altLang="en-US" sz="1600" dirty="0">
                <a:latin typeface="Quattrocento Sans"/>
              </a:rPr>
              <a:t>Portée : une portée large qui couvre, entre autres, les moyens d'atteindre les objectifs de l'Accord de Paris, un espace de discussion sur les questions socioéconomiques associées à une transition juste, les liens avec le développement durable et l'éradication de la pauvreté, les approches visant à renforcer l'adaptation et la résilience climatique aux niveaux national et international, une transition juste de la main-d’œuvre et la création de travail décent et d’emplois de qualité, ainsi que des approches inclusives et participatives pour des transitions justes qui ne laissent personne de côté</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17</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Transition Juste</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308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800" dirty="0">
                <a:latin typeface="Quattrocento Sans"/>
              </a:rPr>
              <a:t>Dispositions et modalités institutionnelles: le programme de travail est organisé sous la direction du SBSTA et du SBI au sein d'un groupe de contact conjoint. Au moins deux dialogues sur la transition juste auront lieu chaque année, à partir de juin 2024, et un avant la </a:t>
            </a:r>
            <a:r>
              <a:rPr lang="fr-FR" altLang="en-US" sz="1800" dirty="0" err="1">
                <a:latin typeface="Quattrocento Sans"/>
              </a:rPr>
              <a:t>CdP</a:t>
            </a:r>
            <a:r>
              <a:rPr lang="fr-FR" altLang="en-US" sz="1800" dirty="0">
                <a:latin typeface="Quattrocento Sans"/>
              </a:rPr>
              <a:t> 29 (novembre 2024), tous deux sous format hybride</a:t>
            </a:r>
          </a:p>
          <a:p>
            <a:pPr marL="584200" indent="-571500">
              <a:spcBef>
                <a:spcPts val="600"/>
              </a:spcBef>
              <a:spcAft>
                <a:spcPts val="600"/>
              </a:spcAft>
              <a:buFont typeface="Arial" panose="020B0604020202020204" pitchFamily="34" charset="0"/>
              <a:buChar char="•"/>
            </a:pPr>
            <a:r>
              <a:rPr lang="fr-FR" altLang="en-US" sz="1800" dirty="0">
                <a:latin typeface="Quattrocento Sans"/>
              </a:rPr>
              <a:t>Contributions: la décision de la CdP28 invite les Parties, les observateurs et autres parties prenantes à soumettre leurs points de vue sur les travaux à entreprendre, ainsi que les sujets possibles pour les dialogues, avant le 15 février de chaque année à compter de 2024, ainsi que des soumissions sur les opportunités, les meilleures pratiques, les solutions concrètes, les défis et les obstacles liés aux sujets des dialogues au plus tard quatre semaines avant chaque dialogue</a:t>
            </a:r>
          </a:p>
          <a:p>
            <a:pPr marL="584200" indent="-571500">
              <a:spcBef>
                <a:spcPts val="600"/>
              </a:spcBef>
              <a:spcAft>
                <a:spcPts val="600"/>
              </a:spcAft>
              <a:buFont typeface="Arial" panose="020B0604020202020204" pitchFamily="34" charset="0"/>
              <a:buChar char="•"/>
            </a:pPr>
            <a:r>
              <a:rPr lang="fr-FR" altLang="en-US" sz="1800" dirty="0">
                <a:latin typeface="Quattrocento Sans"/>
              </a:rPr>
              <a:t>Liens avec d'autres axes de travail et résultats: un rapport résumant les informations sur les activités du programme de travail éclairera le deuxième bilan mondial</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18</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Transition Juste (2)</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144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400" dirty="0">
                <a:latin typeface="Quattrocento Sans"/>
              </a:rPr>
              <a:t>Le rapport annuel conjoint (JAR) du Comité Exécutif Technologique (TEC) et du Le Centre et Réseau des technologies climatiques (CTCN) était le seul point sur la technologie à l'ordre du jour de la </a:t>
            </a:r>
            <a:r>
              <a:rPr lang="fr-FR" altLang="en-US" sz="1400" dirty="0" err="1">
                <a:latin typeface="Quattrocento Sans"/>
              </a:rPr>
              <a:t>CdP</a:t>
            </a:r>
            <a:r>
              <a:rPr lang="fr-FR" altLang="en-US" sz="1400" dirty="0">
                <a:latin typeface="Quattrocento Sans"/>
              </a:rPr>
              <a:t> 28. A Dubaï, les Parties:</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établi un programme de mise en œuvre de la technologie un comme élément du résultat du BM</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accueilli le rapport annuel conjoint (JAR) et  les progrès réalisés dans la mise en œuvre du programme de travail conjoint du Mécanisme Technologique (MT)</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accueilli la coordination et la collaboration entre le TEC et le CTCN et les efforts visant à impliquer et à renforcer les capacités des entités nationales désignées du MT</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pris note de l'initiative du MT sur l'intelligence artificielle en tant qu'outil de renforcement d’une action climatique transformatrice tout en abordant les défis et les risques et saluant le lancement de du Challenge IA pour exploiter l’intelligence artificielle pour action climatique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pris note des obstacles, des lacunes et des défis existants en matière de développement et transfert de technologies</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félicité la collaboration renforcée entre le MT et le MF, et le financement mis à disposition pour le développement et le transfert de technologies</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félicité de la création d'un bureau de liaison technologique en Corée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ont entériné les recommandations du SB58 sur les liens entre le MT et le MF</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19</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Technologie</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3B6AE901-E523-E60E-2FB2-6307D2BC285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7F6F31-8C01-F15B-BC97-9BF50EAA73C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207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C2B2AE98-9BB7-091F-ECA4-8736E8D20454}"/>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928F1A90-0B86-5681-3862-83B5FFADDACA}"/>
              </a:ext>
            </a:extLst>
          </p:cNvPr>
          <p:cNvSpPr txBox="1">
            <a:spLocks noGrp="1"/>
          </p:cNvSpPr>
          <p:nvPr>
            <p:ph type="body" idx="1"/>
          </p:nvPr>
        </p:nvSpPr>
        <p:spPr>
          <a:xfrm>
            <a:off x="467544" y="148478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2000" dirty="0">
                <a:latin typeface="Quattrocento Sans"/>
              </a:rPr>
              <a:t>Contexte géopolitique</a:t>
            </a:r>
          </a:p>
          <a:p>
            <a:pPr marL="584200" indent="-571500">
              <a:spcBef>
                <a:spcPts val="600"/>
              </a:spcBef>
              <a:spcAft>
                <a:spcPts val="600"/>
              </a:spcAft>
              <a:buFont typeface="Arial" panose="020B0604020202020204" pitchFamily="34" charset="0"/>
              <a:buChar char="•"/>
            </a:pPr>
            <a:r>
              <a:rPr lang="fr-FR" sz="2000" dirty="0">
                <a:latin typeface="Quattrocento Sans"/>
              </a:rPr>
              <a:t>Résultats CdP28 et perspectives vers la CdP29</a:t>
            </a:r>
          </a:p>
          <a:p>
            <a:pPr marL="584200" indent="-571500">
              <a:spcBef>
                <a:spcPts val="600"/>
              </a:spcBef>
              <a:spcAft>
                <a:spcPts val="600"/>
              </a:spcAft>
              <a:buFont typeface="Arial" panose="020B0604020202020204" pitchFamily="34" charset="0"/>
              <a:buChar char="•"/>
            </a:pPr>
            <a:r>
              <a:rPr lang="fr-FR" sz="2000" dirty="0">
                <a:latin typeface="Quattrocento Sans"/>
              </a:rPr>
              <a:t>Bilan Mondial</a:t>
            </a:r>
            <a:endParaRPr lang="en-US" sz="2000" dirty="0">
              <a:latin typeface="Quattrocento Sans"/>
            </a:endParaRPr>
          </a:p>
          <a:p>
            <a:pPr marL="584200" indent="-571500">
              <a:spcBef>
                <a:spcPts val="600"/>
              </a:spcBef>
              <a:spcAft>
                <a:spcPts val="600"/>
              </a:spcAft>
              <a:buFont typeface="Arial" panose="020B0604020202020204" pitchFamily="34" charset="0"/>
              <a:buChar char="•"/>
            </a:pPr>
            <a:r>
              <a:rPr lang="fr-FR" sz="2000" dirty="0">
                <a:latin typeface="Quattrocento Sans"/>
              </a:rPr>
              <a:t>Atténuation et ambition</a:t>
            </a:r>
          </a:p>
          <a:p>
            <a:pPr marL="584200" indent="-571500">
              <a:spcBef>
                <a:spcPts val="600"/>
              </a:spcBef>
              <a:spcAft>
                <a:spcPts val="600"/>
              </a:spcAft>
              <a:buFont typeface="Arial" panose="020B0604020202020204" pitchFamily="34" charset="0"/>
              <a:buChar char="•"/>
            </a:pPr>
            <a:r>
              <a:rPr lang="fr-FR" sz="2000" dirty="0">
                <a:latin typeface="Quattrocento Sans"/>
              </a:rPr>
              <a:t>Adaptation</a:t>
            </a:r>
          </a:p>
          <a:p>
            <a:pPr marL="584200" indent="-571500">
              <a:spcBef>
                <a:spcPts val="600"/>
              </a:spcBef>
              <a:spcAft>
                <a:spcPts val="600"/>
              </a:spcAft>
              <a:buFont typeface="Arial" panose="020B0604020202020204" pitchFamily="34" charset="0"/>
              <a:buChar char="•"/>
            </a:pPr>
            <a:r>
              <a:rPr lang="fr-FR" sz="2000" dirty="0">
                <a:latin typeface="Quattrocento Sans"/>
              </a:rPr>
              <a:t>Financement</a:t>
            </a:r>
            <a:endParaRPr lang="en-US" sz="2000" dirty="0">
              <a:latin typeface="Quattrocento Sans"/>
            </a:endParaRPr>
          </a:p>
          <a:p>
            <a:pPr marL="584200" indent="-571500">
              <a:spcBef>
                <a:spcPts val="600"/>
              </a:spcBef>
              <a:spcAft>
                <a:spcPts val="600"/>
              </a:spcAft>
              <a:buFont typeface="Arial" panose="020B0604020202020204" pitchFamily="34" charset="0"/>
              <a:buChar char="•"/>
            </a:pPr>
            <a:r>
              <a:rPr lang="fr-FR" sz="2000" dirty="0">
                <a:latin typeface="Quattrocento Sans"/>
              </a:rPr>
              <a:t>Pertes et préjudices </a:t>
            </a:r>
          </a:p>
          <a:p>
            <a:pPr marL="584200" indent="-571500">
              <a:spcBef>
                <a:spcPts val="600"/>
              </a:spcBef>
              <a:spcAft>
                <a:spcPts val="600"/>
              </a:spcAft>
              <a:buFont typeface="Arial" panose="020B0604020202020204" pitchFamily="34" charset="0"/>
              <a:buChar char="•"/>
            </a:pPr>
            <a:r>
              <a:rPr lang="fr-FR" sz="2000" dirty="0">
                <a:latin typeface="Quattrocento Sans"/>
              </a:rPr>
              <a:t>Transition juste</a:t>
            </a:r>
          </a:p>
          <a:p>
            <a:pPr marL="584200" indent="-571500">
              <a:spcBef>
                <a:spcPts val="600"/>
              </a:spcBef>
              <a:spcAft>
                <a:spcPts val="600"/>
              </a:spcAft>
              <a:buFont typeface="Arial" panose="020B0604020202020204" pitchFamily="34" charset="0"/>
              <a:buChar char="•"/>
            </a:pPr>
            <a:r>
              <a:rPr lang="fr-FR" sz="2000" dirty="0">
                <a:latin typeface="Quattrocento Sans"/>
              </a:rPr>
              <a:t>Technologies</a:t>
            </a:r>
            <a:endParaRPr lang="en-US" sz="2000" dirty="0">
              <a:latin typeface="Quattrocento Sans"/>
            </a:endParaRPr>
          </a:p>
          <a:p>
            <a:pPr marL="584200" indent="-571500">
              <a:spcBef>
                <a:spcPts val="600"/>
              </a:spcBef>
              <a:spcAft>
                <a:spcPts val="600"/>
              </a:spcAft>
              <a:buFont typeface="Arial" panose="020B0604020202020204" pitchFamily="34" charset="0"/>
              <a:buChar char="•"/>
            </a:pPr>
            <a:r>
              <a:rPr lang="fr-FR" sz="2000" dirty="0">
                <a:latin typeface="Quattrocento Sans"/>
              </a:rPr>
              <a:t>Renforcement des capacités</a:t>
            </a:r>
          </a:p>
          <a:p>
            <a:pPr marL="584200" indent="-571500">
              <a:spcBef>
                <a:spcPts val="600"/>
              </a:spcBef>
              <a:spcAft>
                <a:spcPts val="600"/>
              </a:spcAft>
              <a:buFont typeface="Arial" panose="020B0604020202020204" pitchFamily="34" charset="0"/>
              <a:buChar char="•"/>
            </a:pPr>
            <a:r>
              <a:rPr lang="fr-FR" sz="2000" dirty="0">
                <a:latin typeface="Quattrocento Sans"/>
              </a:rPr>
              <a:t>Coopération internationale sous l’article 6 de l’Accord de Paris</a:t>
            </a:r>
          </a:p>
        </p:txBody>
      </p:sp>
      <p:sp>
        <p:nvSpPr>
          <p:cNvPr id="146" name="Google Shape;146;p4">
            <a:extLst>
              <a:ext uri="{FF2B5EF4-FFF2-40B4-BE49-F238E27FC236}">
                <a16:creationId xmlns:a16="http://schemas.microsoft.com/office/drawing/2014/main" id="{E3B74B1A-525D-E8CF-9160-30F7415B7F4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a:t>
            </a:fld>
            <a:endParaRPr/>
          </a:p>
        </p:txBody>
      </p:sp>
      <p:sp>
        <p:nvSpPr>
          <p:cNvPr id="147" name="Google Shape;147;p4">
            <a:extLst>
              <a:ext uri="{FF2B5EF4-FFF2-40B4-BE49-F238E27FC236}">
                <a16:creationId xmlns:a16="http://schemas.microsoft.com/office/drawing/2014/main" id="{5A2A55D6-CE33-D38C-2A3D-3CE169D3783E}"/>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400" b="1" dirty="0">
                <a:solidFill>
                  <a:schemeClr val="lt1"/>
                </a:solidFill>
                <a:latin typeface="Quattrocento Sans"/>
                <a:ea typeface="Quattrocento Sans"/>
                <a:cs typeface="Quattrocento Sans"/>
                <a:sym typeface="Quattrocento Sans"/>
              </a:rPr>
              <a:t>Plan de la Présentation</a:t>
            </a:r>
            <a:endParaRPr sz="44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22888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800" dirty="0">
                <a:latin typeface="Quattrocento Sans"/>
              </a:rPr>
              <a:t>Les principales décisions prises lors de la CdP28 en matière de renforcement des capacités sont les suivants:</a:t>
            </a:r>
          </a:p>
          <a:p>
            <a:pPr marL="1041400" lvl="1" indent="-571500">
              <a:spcBef>
                <a:spcPts val="600"/>
              </a:spcBef>
              <a:spcAft>
                <a:spcPts val="600"/>
              </a:spcAft>
              <a:buFont typeface="Arial" panose="020B0604020202020204" pitchFamily="34" charset="0"/>
              <a:buChar char="•"/>
            </a:pPr>
            <a:r>
              <a:rPr lang="fr-FR" altLang="en-US" sz="1800" dirty="0">
                <a:latin typeface="Quattrocento Sans"/>
              </a:rPr>
              <a:t>Réaffirmation de la décision de procéder au deuxième examen des progrès du Comité de Paris sur le renforcement des capacités (PCCB)</a:t>
            </a:r>
          </a:p>
          <a:p>
            <a:pPr marL="1041400" lvl="1" indent="-571500">
              <a:spcBef>
                <a:spcPts val="600"/>
              </a:spcBef>
              <a:spcAft>
                <a:spcPts val="600"/>
              </a:spcAft>
              <a:buFont typeface="Arial" panose="020B0604020202020204" pitchFamily="34" charset="0"/>
              <a:buChar char="•"/>
            </a:pPr>
            <a:r>
              <a:rPr lang="fr-FR" altLang="en-US" sz="1800" dirty="0">
                <a:latin typeface="Quattrocento Sans"/>
              </a:rPr>
              <a:t>Adoption des termes de référence pour la deuxième revue du PCCB et invitation des Parties et des parties prenantes à soumettre leurs points de vue sur le deuxième examen du PCCB</a:t>
            </a:r>
          </a:p>
          <a:p>
            <a:pPr marL="1041400" lvl="1" indent="-571500">
              <a:spcBef>
                <a:spcPts val="600"/>
              </a:spcBef>
              <a:spcAft>
                <a:spcPts val="600"/>
              </a:spcAft>
              <a:buFont typeface="Arial" panose="020B0604020202020204" pitchFamily="34" charset="0"/>
              <a:buChar char="•"/>
            </a:pPr>
            <a:r>
              <a:rPr lang="fr-FR" altLang="en-US" sz="1800" dirty="0">
                <a:latin typeface="Quattrocento Sans"/>
              </a:rPr>
              <a:t>Accueil favorable du rapport annuel d'avancement technique du PCCB pour 2023 et invitation des Parties à examiner les recommandations et à prendre les mesures nécessaires</a:t>
            </a:r>
          </a:p>
          <a:p>
            <a:pPr marL="1041400" lvl="1" indent="-571500">
              <a:spcBef>
                <a:spcPts val="600"/>
              </a:spcBef>
              <a:spcAft>
                <a:spcPts val="600"/>
              </a:spcAft>
              <a:buFont typeface="Arial" panose="020B0604020202020204" pitchFamily="34" charset="0"/>
              <a:buChar char="•"/>
            </a:pPr>
            <a:r>
              <a:rPr lang="fr-FR" altLang="en-US" sz="1800" dirty="0">
                <a:latin typeface="Quattrocento Sans"/>
              </a:rPr>
              <a:t>Reconnaissance des progrès du PCCB dans la mise en œuvre de son plan de travail 2021-2024 et invitation des parties à fournir un soutien et des ressources pour la mise en œuvre dudit plan</a:t>
            </a:r>
          </a:p>
          <a:p>
            <a:pPr marL="1041400" lvl="1" indent="-571500">
              <a:spcBef>
                <a:spcPts val="600"/>
              </a:spcBef>
              <a:spcAft>
                <a:spcPts val="600"/>
              </a:spcAft>
              <a:buFont typeface="Arial" panose="020B0604020202020204" pitchFamily="34" charset="0"/>
              <a:buChar char="•"/>
            </a:pPr>
            <a:r>
              <a:rPr lang="fr-FR" altLang="en-US" sz="1800" dirty="0">
                <a:latin typeface="Quattrocento Sans"/>
              </a:rPr>
              <a:t>Reconnaissance des lacunes et des besoins en matière de capacités dans les pays en développement</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20</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Renforcement des capacités</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947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278780" y="1451052"/>
            <a:ext cx="8697952"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600" dirty="0">
                <a:latin typeface="Quattrocento Sans"/>
              </a:rPr>
              <a:t>A Dubaï, la CMA 5 n'a pas été en mesure de parvenir à une décision concertée sur l’Article 6.2. Les Parties ont également incapable d'accepter le projet de texte final proposé ou tout projet de texte antérieur comme base de négociations lors de la prochaine réunion du SBSTA en juin 2024.</a:t>
            </a:r>
          </a:p>
          <a:p>
            <a:pPr marL="584200" indent="-571500">
              <a:spcBef>
                <a:spcPts val="600"/>
              </a:spcBef>
              <a:spcAft>
                <a:spcPts val="600"/>
              </a:spcAft>
              <a:buFont typeface="Arial" panose="020B0604020202020204" pitchFamily="34" charset="0"/>
              <a:buChar char="•"/>
            </a:pPr>
            <a:r>
              <a:rPr lang="fr-FR" altLang="en-US" sz="1600" dirty="0">
                <a:latin typeface="Quattrocento Sans"/>
              </a:rPr>
              <a:t>Ainsi, plusieurs mandats existants doivent être finalisés lors des SB60:</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Finalisation du format électronique agréé (AEF) pour les rapports quantitatifs et autres informations sur les transactions ITMO</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Finalisation des tableaux pour la soumission des informations annuelles dans le cadre des informations « régulières » pour les rapports biennaux sur la transparence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Elaboration d'orientations supplémentaires concernant les ajustements correspondants pour les CDN pluriannuelles et annuelles, de manière à garantir l’évitement des double comptage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Examen de la question de savoir si les ITMO pourraient inclure l'évitement des émissions</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Application de la décision 2/CMA.3, paragraphe 2, sur les mesures d'atténuation qui sont autorisés à la fois pour une utilisation sur les CDN et pour une utilisation à d’autres fins d’atténuation internationales</a:t>
            </a:r>
            <a:r>
              <a:rPr lang="fr-FR" altLang="en-US" sz="1800" dirty="0">
                <a:latin typeface="Quattrocento Sans"/>
              </a:rPr>
              <a:t> </a:t>
            </a:r>
          </a:p>
          <a:p>
            <a:pPr marL="584200" indent="-571500">
              <a:spcBef>
                <a:spcPts val="600"/>
              </a:spcBef>
              <a:spcAft>
                <a:spcPts val="600"/>
              </a:spcAft>
              <a:buFont typeface="Arial" panose="020B0604020202020204" pitchFamily="34" charset="0"/>
              <a:buChar char="•"/>
            </a:pPr>
            <a:endParaRPr lang="fr-FR" altLang="en-US" sz="1800" dirty="0">
              <a:latin typeface="Quattrocento Sans"/>
            </a:endParaRP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21</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Article 6.2</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766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900" dirty="0">
                <a:latin typeface="Quattrocento Sans"/>
              </a:rPr>
              <a:t>Les négociation sur l’Article 6.4 lors de la CMA 5 de Dubaï ne sont pas parvenues à une décision donnant des orientations supplémentaires à l’Organe de Supervision ni à finaliser des éléments mandatés. Les Parties ne se sont pas non plus convenues d'utiliser le projet de texte final proposé ou tout projet de texte antérieur comme base de négociations lors de la prochaine réunion du SBSTA</a:t>
            </a:r>
          </a:p>
          <a:p>
            <a:pPr marL="584200" indent="-571500">
              <a:spcBef>
                <a:spcPts val="600"/>
              </a:spcBef>
              <a:spcAft>
                <a:spcPts val="600"/>
              </a:spcAft>
              <a:buFont typeface="Arial" panose="020B0604020202020204" pitchFamily="34" charset="0"/>
              <a:buChar char="•"/>
            </a:pPr>
            <a:r>
              <a:rPr lang="fr-FR" altLang="en-US" sz="1900" dirty="0">
                <a:latin typeface="Quattrocento Sans"/>
              </a:rPr>
              <a:t>Par conséquent, l'un des premiers problèmes rencontrés lors de la session SBSTA60 de juin sera de décider d'adopter un texte de base pour les négociations</a:t>
            </a:r>
          </a:p>
          <a:p>
            <a:pPr marL="584200" indent="-571500">
              <a:spcBef>
                <a:spcPts val="600"/>
              </a:spcBef>
              <a:spcAft>
                <a:spcPts val="600"/>
              </a:spcAft>
              <a:buFont typeface="Arial" panose="020B0604020202020204" pitchFamily="34" charset="0"/>
              <a:buChar char="•"/>
            </a:pPr>
            <a:r>
              <a:rPr lang="fr-FR" altLang="en-US" sz="1900" dirty="0">
                <a:latin typeface="Quattrocento Sans"/>
              </a:rPr>
              <a:t>Aucun autre travail n'a été mandaté lors la CMA 5. Ainsi, aucun document technique ni propositions ne sont prévus. Les mandats existants demeureront. L'Organe de Supervision de l’Article 6.4 poursuivra son travail antérieurement mandaté et le Secrétariat de la CCNUCC poursuivra également son travail en faveur de cet organe</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22</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Article 6.4</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3613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56393" y="1451052"/>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altLang="en-US" sz="1400" dirty="0">
                <a:latin typeface="Quattrocento Sans"/>
              </a:rPr>
              <a:t>Les Parties ont été en mesure d’accomplir des avancées sur l’Article 6.8, même si ces résultats sont en grande partie de nature procédurale: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La CMA a accueilli favorablement le rapport du Comité de Glasgow sur les approches non marchandes (GCNMA) et a rappelé que ce rapport servirait de contribution à l’examen du programme de travail de sur approches non marchandes, prévu en novembre 2025</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La CMA a également demandé au GCNMA de poursuivre la mise en œuvre de la première phase du programme de travail, qui se concentre sur l’identification de tous les éléments pertinents des activités du programme de travail et sur l’opérationnalisation de la plateforme Web de la CCNUCC pour les approches non marchandes</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La CMA a noté que la plateforme n'est pas encore achevée et invité les Parties à notifier au Secrétariat leurs points focaux pour l’Article 6.8, et a demandé au Secrétariat d'informer ces points focaux lorsque la plateforme Web serait pleinement opérationnelle. Les Parties intéressées sont encouragées à soumettre des informations sur les approches non marchandes, dans les premiers domaines d’intervention du travail programme, pour l'enregistrement sur la plateforme une fois qu'elle sera opérationnelle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Les parties et plusieurs entités sont invitées à fournir des informations sur les aspects financiers, techniques et soutien au renforcement des capacités disponibles pour identifier, développer ou mettre en œuvre les NMA pour leur enregistrement dans la plateforme</a:t>
            </a:r>
          </a:p>
          <a:p>
            <a:pPr marL="1041400" lvl="1" indent="-571500">
              <a:spcBef>
                <a:spcPts val="600"/>
              </a:spcBef>
              <a:spcAft>
                <a:spcPts val="600"/>
              </a:spcAft>
              <a:buFont typeface="Arial" panose="020B0604020202020204" pitchFamily="34" charset="0"/>
              <a:buChar char="•"/>
            </a:pPr>
            <a:r>
              <a:rPr lang="fr-FR" altLang="en-US" sz="1400" dirty="0">
                <a:latin typeface="Quattrocento Sans"/>
              </a:rPr>
              <a:t>Les parties sont encouragées à entreprendre l'identification, le développement et mise en œuvre d'approches non marchandes «une fois que la plate-forme Web de la CCNUCC devient pleinement opérationnel</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23</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Article 6.8</a:t>
            </a:r>
            <a:endParaRPr sz="4000" b="1" dirty="0">
              <a:solidFill>
                <a:schemeClr val="lt1"/>
              </a:solidFill>
              <a:latin typeface="Quattrocento Sans"/>
              <a:ea typeface="Quattrocento Sans"/>
              <a:cs typeface="Quattrocento Sans"/>
              <a:sym typeface="Quattrocento Sans"/>
            </a:endParaRPr>
          </a:p>
        </p:txBody>
      </p:sp>
      <p:sp>
        <p:nvSpPr>
          <p:cNvPr id="3" name="Rectangle 2">
            <a:extLst>
              <a:ext uri="{FF2B5EF4-FFF2-40B4-BE49-F238E27FC236}">
                <a16:creationId xmlns:a16="http://schemas.microsoft.com/office/drawing/2014/main" id="{775B8032-1FCF-FAFD-E7A8-84730E71FE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EBF088D-5707-A3D3-52A8-97BBB0DF85AB}"/>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64171AA-B4CD-3263-3AD5-9C09C67159D3}"/>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987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grpSp>
        <p:nvGrpSpPr>
          <p:cNvPr id="153" name="Google Shape;153;p5"/>
          <p:cNvGrpSpPr/>
          <p:nvPr/>
        </p:nvGrpSpPr>
        <p:grpSpPr>
          <a:xfrm>
            <a:off x="467544" y="476672"/>
            <a:ext cx="8280920" cy="6009331"/>
            <a:chOff x="467544" y="476672"/>
            <a:chExt cx="8280920" cy="6009331"/>
          </a:xfrm>
        </p:grpSpPr>
        <p:sp>
          <p:nvSpPr>
            <p:cNvPr id="154" name="Google Shape;154;p5"/>
            <p:cNvSpPr/>
            <p:nvPr/>
          </p:nvSpPr>
          <p:spPr>
            <a:xfrm>
              <a:off x="467544" y="476672"/>
              <a:ext cx="8280920" cy="4608512"/>
            </a:xfrm>
            <a:prstGeom prst="rect">
              <a:avLst/>
            </a:prstGeom>
            <a:solidFill>
              <a:srgbClr val="D3D9D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dirty="0">
                <a:solidFill>
                  <a:schemeClr val="dk1"/>
                </a:solidFill>
                <a:latin typeface="Calibri"/>
                <a:ea typeface="Calibri"/>
                <a:cs typeface="Calibri"/>
                <a:sym typeface="Calibri"/>
              </a:endParaRPr>
            </a:p>
            <a:p>
              <a:pPr marL="0" marR="0" lvl="0" indent="0" algn="r"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Quattrocento Sans"/>
                <a:ea typeface="Quattrocento Sans"/>
                <a:cs typeface="Quattrocento Sans"/>
                <a:sym typeface="Quattrocento Sans"/>
              </a:endParaRPr>
            </a:p>
            <a:p>
              <a:pPr marL="0" marR="0" lvl="0" indent="0" algn="ctr" rtl="0">
                <a:spcBef>
                  <a:spcPts val="1200"/>
                </a:spcBef>
                <a:spcAft>
                  <a:spcPts val="0"/>
                </a:spcAft>
                <a:buNone/>
              </a:pPr>
              <a:endParaRPr sz="3200" b="1" dirty="0">
                <a:solidFill>
                  <a:schemeClr val="dk1"/>
                </a:solidFill>
                <a:latin typeface="Quattrocento Sans"/>
                <a:ea typeface="Quattrocento Sans"/>
                <a:cs typeface="Quattrocento Sans"/>
                <a:sym typeface="Quattrocento Sans"/>
              </a:endParaRPr>
            </a:p>
            <a:p>
              <a:pPr marL="0" marR="0" lvl="0" indent="0" algn="ctr" rtl="0">
                <a:spcBef>
                  <a:spcPts val="2400"/>
                </a:spcBef>
                <a:spcAft>
                  <a:spcPts val="0"/>
                </a:spcAft>
                <a:buNone/>
              </a:pPr>
              <a:r>
                <a:rPr lang="fr-CA" sz="2800" b="1" dirty="0">
                  <a:solidFill>
                    <a:schemeClr val="dk1"/>
                  </a:solidFill>
                  <a:latin typeface="Quattrocento Sans"/>
                  <a:ea typeface="Quattrocento Sans"/>
                  <a:cs typeface="Quattrocento Sans"/>
                  <a:sym typeface="Quattrocento Sans"/>
                </a:rPr>
                <a:t>Merci !</a:t>
              </a:r>
              <a:endParaRPr sz="3200" b="1" dirty="0">
                <a:solidFill>
                  <a:schemeClr val="dk1"/>
                </a:solidFill>
                <a:latin typeface="Quattrocento Sans"/>
                <a:ea typeface="Quattrocento Sans"/>
                <a:cs typeface="Quattrocento Sans"/>
                <a:sym typeface="Quattrocento Sans"/>
              </a:endParaRPr>
            </a:p>
            <a:p>
              <a:pPr marL="0" marR="0" lvl="0" indent="0" algn="ctr" rtl="0">
                <a:spcBef>
                  <a:spcPts val="2400"/>
                </a:spcBef>
                <a:spcAft>
                  <a:spcPts val="0"/>
                </a:spcAft>
                <a:buNone/>
              </a:pPr>
              <a:r>
                <a:rPr lang="fr-CA" sz="1800" b="1" dirty="0" err="1">
                  <a:solidFill>
                    <a:srgbClr val="292934"/>
                  </a:solidFill>
                  <a:latin typeface="Quattrocento Sans"/>
                  <a:ea typeface="Quattrocento Sans"/>
                  <a:cs typeface="Quattrocento Sans"/>
                  <a:sym typeface="Quattrocento Sans"/>
                </a:rPr>
                <a:t>Tosi</a:t>
              </a:r>
              <a:r>
                <a:rPr lang="fr-CA" sz="1800" b="1" dirty="0">
                  <a:solidFill>
                    <a:srgbClr val="292934"/>
                  </a:solidFill>
                  <a:latin typeface="Quattrocento Sans"/>
                  <a:ea typeface="Quattrocento Sans"/>
                  <a:cs typeface="Quattrocento Sans"/>
                  <a:sym typeface="Quattrocento Sans"/>
                </a:rPr>
                <a:t> </a:t>
              </a:r>
              <a:r>
                <a:rPr lang="fr-CA" sz="1800" b="1" dirty="0" err="1">
                  <a:solidFill>
                    <a:srgbClr val="292934"/>
                  </a:solidFill>
                  <a:latin typeface="Quattrocento Sans"/>
                  <a:ea typeface="Quattrocento Sans"/>
                  <a:cs typeface="Quattrocento Sans"/>
                  <a:sym typeface="Quattrocento Sans"/>
                </a:rPr>
                <a:t>Mpanu</a:t>
              </a:r>
              <a:r>
                <a:rPr lang="fr-CA" sz="1800" b="1" dirty="0">
                  <a:solidFill>
                    <a:srgbClr val="292934"/>
                  </a:solidFill>
                  <a:latin typeface="Quattrocento Sans"/>
                  <a:ea typeface="Quattrocento Sans"/>
                  <a:cs typeface="Quattrocento Sans"/>
                  <a:sym typeface="Quattrocento Sans"/>
                </a:rPr>
                <a:t> </a:t>
              </a:r>
              <a:r>
                <a:rPr lang="fr-CA" sz="1800" b="1" dirty="0" err="1">
                  <a:solidFill>
                    <a:srgbClr val="292934"/>
                  </a:solidFill>
                  <a:latin typeface="Quattrocento Sans"/>
                  <a:ea typeface="Quattrocento Sans"/>
                  <a:cs typeface="Quattrocento Sans"/>
                  <a:sym typeface="Quattrocento Sans"/>
                </a:rPr>
                <a:t>Mpanu</a:t>
              </a:r>
              <a:endParaRPr sz="1800" b="1" dirty="0">
                <a:solidFill>
                  <a:schemeClr val="dk1"/>
                </a:solidFill>
                <a:latin typeface="Quattrocento Sans"/>
                <a:ea typeface="Quattrocento Sans"/>
                <a:cs typeface="Quattrocento Sans"/>
                <a:sym typeface="Quattrocento Sans"/>
              </a:endParaRPr>
            </a:p>
            <a:p>
              <a:pPr marL="0" marR="0" lvl="0" indent="0" algn="l" rtl="0">
                <a:spcBef>
                  <a:spcPts val="1200"/>
                </a:spcBef>
                <a:spcAft>
                  <a:spcPts val="0"/>
                </a:spcAft>
                <a:buNone/>
              </a:pPr>
              <a:endParaRPr sz="2400" dirty="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2400" dirty="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800" b="1" dirty="0">
                <a:solidFill>
                  <a:schemeClr val="dk1"/>
                </a:solidFill>
                <a:latin typeface="Quattrocento Sans"/>
                <a:ea typeface="Quattrocento Sans"/>
                <a:cs typeface="Quattrocento Sans"/>
                <a:sym typeface="Quattrocento Sans"/>
              </a:endParaRPr>
            </a:p>
          </p:txBody>
        </p:sp>
        <p:sp>
          <p:nvSpPr>
            <p:cNvPr id="155" name="Google Shape;155;p5"/>
            <p:cNvSpPr/>
            <p:nvPr/>
          </p:nvSpPr>
          <p:spPr>
            <a:xfrm>
              <a:off x="6801207" y="4797152"/>
              <a:ext cx="1296144" cy="129614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
            <p:cNvSpPr/>
            <p:nvPr/>
          </p:nvSpPr>
          <p:spPr>
            <a:xfrm>
              <a:off x="467544" y="476672"/>
              <a:ext cx="8280920" cy="936104"/>
            </a:xfrm>
            <a:prstGeom prst="rect">
              <a:avLst/>
            </a:prstGeom>
            <a:solidFill>
              <a:srgbClr val="22928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p:nvPr/>
          </p:nvSpPr>
          <p:spPr>
            <a:xfrm rot="10800000">
              <a:off x="467544" y="1412776"/>
              <a:ext cx="8280920" cy="864096"/>
            </a:xfrm>
            <a:prstGeom prst="triangle">
              <a:avLst>
                <a:gd name="adj" fmla="val 100000"/>
              </a:avLst>
            </a:prstGeom>
            <a:solidFill>
              <a:srgbClr val="BDC6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5"/>
            <p:cNvPicPr preferRelativeResize="0"/>
            <p:nvPr/>
          </p:nvPicPr>
          <p:blipFill rotWithShape="1">
            <a:blip r:embed="rId3">
              <a:alphaModFix/>
            </a:blip>
            <a:srcRect t="14795"/>
            <a:stretch/>
          </p:blipFill>
          <p:spPr>
            <a:xfrm>
              <a:off x="4788024" y="5085184"/>
              <a:ext cx="3322141" cy="1400819"/>
            </a:xfrm>
            <a:prstGeom prst="rect">
              <a:avLst/>
            </a:prstGeom>
            <a:noFill/>
            <a:ln>
              <a:noFill/>
            </a:ln>
          </p:spPr>
        </p:pic>
      </p:grpSp>
      <p:pic>
        <p:nvPicPr>
          <p:cNvPr id="159" name="Google Shape;159;p5" descr="Une image contenant texte, Police, capture d’écran, Graphique&#10;&#10;Description générée automatiquement"/>
          <p:cNvPicPr preferRelativeResize="0"/>
          <p:nvPr/>
        </p:nvPicPr>
        <p:blipFill rotWithShape="1">
          <a:blip r:embed="rId4">
            <a:alphaModFix/>
          </a:blip>
          <a:srcRect r="55449"/>
          <a:stretch/>
        </p:blipFill>
        <p:spPr>
          <a:xfrm>
            <a:off x="2555776" y="5285286"/>
            <a:ext cx="2232248" cy="12241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8FB7865B-1385-ABF8-5F29-6ED483939958}"/>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0D13634F-41C5-CEA2-3DD7-AB6621C5AE0A}"/>
              </a:ext>
            </a:extLst>
          </p:cNvPr>
          <p:cNvSpPr txBox="1">
            <a:spLocks noGrp="1"/>
          </p:cNvSpPr>
          <p:nvPr>
            <p:ph type="body" idx="1"/>
          </p:nvPr>
        </p:nvSpPr>
        <p:spPr>
          <a:xfrm>
            <a:off x="467544" y="148478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2100" dirty="0">
                <a:latin typeface="Quattrocento Sans"/>
              </a:rPr>
              <a:t>Contexte politique complexe et volatile</a:t>
            </a:r>
          </a:p>
          <a:p>
            <a:pPr marL="584200" indent="-571500">
              <a:spcBef>
                <a:spcPts val="600"/>
              </a:spcBef>
              <a:spcAft>
                <a:spcPts val="600"/>
              </a:spcAft>
              <a:buFont typeface="Arial" panose="020B0604020202020204" pitchFamily="34" charset="0"/>
              <a:buChar char="•"/>
            </a:pPr>
            <a:r>
              <a:rPr lang="fr-FR" sz="2100" dirty="0">
                <a:latin typeface="Quattrocento Sans"/>
              </a:rPr>
              <a:t>Crise russo-ukrainienne </a:t>
            </a:r>
          </a:p>
          <a:p>
            <a:pPr marL="584200" indent="-571500">
              <a:spcBef>
                <a:spcPts val="600"/>
              </a:spcBef>
              <a:spcAft>
                <a:spcPts val="600"/>
              </a:spcAft>
              <a:buFont typeface="Arial" panose="020B0604020202020204" pitchFamily="34" charset="0"/>
              <a:buChar char="•"/>
            </a:pPr>
            <a:r>
              <a:rPr lang="fr-FR" sz="2100" dirty="0">
                <a:latin typeface="Quattrocento Sans"/>
              </a:rPr>
              <a:t>Manque d’ambition pour combler le fossé de l’atténuation</a:t>
            </a:r>
          </a:p>
          <a:p>
            <a:pPr marL="584200" indent="-571500">
              <a:spcBef>
                <a:spcPts val="600"/>
              </a:spcBef>
              <a:spcAft>
                <a:spcPts val="600"/>
              </a:spcAft>
              <a:buFont typeface="Arial" panose="020B0604020202020204" pitchFamily="34" charset="0"/>
              <a:buChar char="•"/>
            </a:pPr>
            <a:r>
              <a:rPr lang="fr-FR" sz="2100" dirty="0">
                <a:latin typeface="Quattrocento Sans"/>
              </a:rPr>
              <a:t>Manque de clarté en vue de combler le fossé du financement</a:t>
            </a:r>
          </a:p>
          <a:p>
            <a:pPr marL="584200" indent="-571500">
              <a:spcBef>
                <a:spcPts val="600"/>
              </a:spcBef>
              <a:spcAft>
                <a:spcPts val="600"/>
              </a:spcAft>
              <a:buFont typeface="Arial" panose="020B0604020202020204" pitchFamily="34" charset="0"/>
              <a:buChar char="•"/>
            </a:pPr>
            <a:r>
              <a:rPr lang="fr-FR" sz="2100" dirty="0">
                <a:latin typeface="Quattrocento Sans"/>
              </a:rPr>
              <a:t>Hausses de température extrême dans différentes régions</a:t>
            </a:r>
          </a:p>
          <a:p>
            <a:pPr marL="584200" indent="-571500">
              <a:spcBef>
                <a:spcPts val="600"/>
              </a:spcBef>
              <a:spcAft>
                <a:spcPts val="600"/>
              </a:spcAft>
              <a:buFont typeface="Arial" panose="020B0604020202020204" pitchFamily="34" charset="0"/>
              <a:buChar char="•"/>
            </a:pPr>
            <a:r>
              <a:rPr lang="fr-FR" sz="2100" dirty="0">
                <a:latin typeface="Quattrocento Sans"/>
              </a:rPr>
              <a:t>Diverses catastrophes naturelles à travers la planète</a:t>
            </a:r>
          </a:p>
          <a:p>
            <a:pPr marL="584200" indent="-571500">
              <a:spcBef>
                <a:spcPts val="600"/>
              </a:spcBef>
              <a:spcAft>
                <a:spcPts val="600"/>
              </a:spcAft>
              <a:buFont typeface="Arial" panose="020B0604020202020204" pitchFamily="34" charset="0"/>
              <a:buChar char="•"/>
            </a:pPr>
            <a:r>
              <a:rPr lang="fr-FR" sz="2100" dirty="0">
                <a:latin typeface="Quattrocento Sans"/>
              </a:rPr>
              <a:t>Emergence des BRICS</a:t>
            </a:r>
          </a:p>
          <a:p>
            <a:pPr marL="584200" indent="-571500">
              <a:spcBef>
                <a:spcPts val="600"/>
              </a:spcBef>
              <a:spcAft>
                <a:spcPts val="600"/>
              </a:spcAft>
              <a:buFont typeface="Arial" panose="020B0604020202020204" pitchFamily="34" charset="0"/>
              <a:buChar char="•"/>
            </a:pPr>
            <a:r>
              <a:rPr lang="fr-FR" sz="2100" dirty="0">
                <a:latin typeface="Quattrocento Sans"/>
              </a:rPr>
              <a:t>Présidence indienne du G20</a:t>
            </a:r>
          </a:p>
          <a:p>
            <a:pPr marL="584200" indent="-571500">
              <a:spcBef>
                <a:spcPts val="600"/>
              </a:spcBef>
              <a:spcAft>
                <a:spcPts val="600"/>
              </a:spcAft>
              <a:buFont typeface="Arial" panose="020B0604020202020204" pitchFamily="34" charset="0"/>
              <a:buChar char="•"/>
            </a:pPr>
            <a:r>
              <a:rPr lang="fr-FR" sz="2100" dirty="0">
                <a:latin typeface="Quattrocento Sans"/>
              </a:rPr>
              <a:t>Scepticisme autour de la présidence de la CdP28 par une pétromonarchie </a:t>
            </a:r>
          </a:p>
          <a:p>
            <a:pPr marL="12700" indent="0">
              <a:lnSpc>
                <a:spcPct val="150000"/>
              </a:lnSpc>
              <a:spcBef>
                <a:spcPts val="0"/>
              </a:spcBef>
              <a:buNone/>
            </a:pPr>
            <a:endParaRPr lang="fr-FR" sz="2000" dirty="0">
              <a:latin typeface="Quattrocento Sans"/>
            </a:endParaRPr>
          </a:p>
        </p:txBody>
      </p:sp>
      <p:sp>
        <p:nvSpPr>
          <p:cNvPr id="146" name="Google Shape;146;p4">
            <a:extLst>
              <a:ext uri="{FF2B5EF4-FFF2-40B4-BE49-F238E27FC236}">
                <a16:creationId xmlns:a16="http://schemas.microsoft.com/office/drawing/2014/main" id="{7138D140-BFA5-C10B-0AF6-8F516DDC2C6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3</a:t>
            </a:fld>
            <a:endParaRPr/>
          </a:p>
        </p:txBody>
      </p:sp>
      <p:sp>
        <p:nvSpPr>
          <p:cNvPr id="147" name="Google Shape;147;p4">
            <a:extLst>
              <a:ext uri="{FF2B5EF4-FFF2-40B4-BE49-F238E27FC236}">
                <a16:creationId xmlns:a16="http://schemas.microsoft.com/office/drawing/2014/main" id="{D87950FE-2F74-5E0B-575B-289C4B1318EC}"/>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400" b="1" dirty="0">
                <a:solidFill>
                  <a:schemeClr val="lt1"/>
                </a:solidFill>
                <a:latin typeface="Quattrocento Sans"/>
                <a:ea typeface="Quattrocento Sans"/>
                <a:cs typeface="Quattrocento Sans"/>
                <a:sym typeface="Quattrocento Sans"/>
              </a:rPr>
              <a:t>Contexte géopolitique</a:t>
            </a:r>
            <a:endParaRPr sz="44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54749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5A1CA33C-46BC-7DAE-5161-D1A0B0BCB8F0}"/>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243048E2-E167-3DC0-019F-4445C06FEE8C}"/>
              </a:ext>
            </a:extLst>
          </p:cNvPr>
          <p:cNvSpPr txBox="1">
            <a:spLocks noGrp="1"/>
          </p:cNvSpPr>
          <p:nvPr>
            <p:ph type="body" idx="1"/>
          </p:nvPr>
        </p:nvSpPr>
        <p:spPr>
          <a:xfrm>
            <a:off x="467544" y="148478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2100" dirty="0">
                <a:latin typeface="Quattrocento Sans"/>
              </a:rPr>
              <a:t>« Consensus des Emirats Arabes Unis » suffisamment ambitieux pour maintenir à flot le processus de négociations multilatérales</a:t>
            </a:r>
          </a:p>
          <a:p>
            <a:pPr marL="584200" indent="-571500">
              <a:spcBef>
                <a:spcPts val="600"/>
              </a:spcBef>
              <a:spcAft>
                <a:spcPts val="600"/>
              </a:spcAft>
              <a:buFont typeface="Arial" panose="020B0604020202020204" pitchFamily="34" charset="0"/>
              <a:buChar char="•"/>
            </a:pPr>
            <a:r>
              <a:rPr lang="fr-FR" sz="2100" dirty="0">
                <a:latin typeface="Quattrocento Sans"/>
              </a:rPr>
              <a:t>Consensus des EAU: décision rapide d’opérationnalisation du FPP, capitalisation de 700 millions $ du FPP, bon résultat du bilan global avec inclusion de nouveaux secteurs</a:t>
            </a:r>
          </a:p>
          <a:p>
            <a:pPr marL="584200" indent="-571500">
              <a:spcBef>
                <a:spcPts val="600"/>
              </a:spcBef>
              <a:spcAft>
                <a:spcPts val="600"/>
              </a:spcAft>
              <a:buFont typeface="Arial" panose="020B0604020202020204" pitchFamily="34" charset="0"/>
              <a:buChar char="•"/>
            </a:pPr>
            <a:r>
              <a:rPr lang="fr-FR" altLang="en-US" sz="2100" dirty="0">
                <a:latin typeface="Quattrocento Sans"/>
              </a:rPr>
              <a:t>Importance de la CdP29 pour accélérer la mise en œuvre de l’action climatique et augmenter le niveau de ressources financières disponibles</a:t>
            </a:r>
          </a:p>
          <a:p>
            <a:pPr marL="584200" indent="-571500">
              <a:spcBef>
                <a:spcPts val="600"/>
              </a:spcBef>
              <a:spcAft>
                <a:spcPts val="600"/>
              </a:spcAft>
              <a:buFont typeface="Arial" panose="020B0604020202020204" pitchFamily="34" charset="0"/>
              <a:buChar char="•"/>
            </a:pPr>
            <a:r>
              <a:rPr lang="fr-FR" sz="2100" dirty="0">
                <a:latin typeface="Quattrocento Sans"/>
              </a:rPr>
              <a:t>Influence renforcée du Brésil avec la présidence du G20 en 2024 et la présidence de la CdP30 en 2025 </a:t>
            </a:r>
          </a:p>
          <a:p>
            <a:pPr marL="584200" indent="-571500">
              <a:spcBef>
                <a:spcPts val="600"/>
              </a:spcBef>
              <a:spcAft>
                <a:spcPts val="600"/>
              </a:spcAft>
              <a:buFont typeface="Arial" panose="020B0604020202020204" pitchFamily="34" charset="0"/>
              <a:buChar char="•"/>
            </a:pPr>
            <a:r>
              <a:rPr lang="fr-FR" sz="2100" dirty="0">
                <a:latin typeface="Quattrocento Sans"/>
              </a:rPr>
              <a:t>Etablissement d’une Troïka EAU-Azerbaïdjan-Brésil pour assurer une transition limpide entre les 3 présidences  </a:t>
            </a:r>
          </a:p>
        </p:txBody>
      </p:sp>
      <p:sp>
        <p:nvSpPr>
          <p:cNvPr id="146" name="Google Shape;146;p4">
            <a:extLst>
              <a:ext uri="{FF2B5EF4-FFF2-40B4-BE49-F238E27FC236}">
                <a16:creationId xmlns:a16="http://schemas.microsoft.com/office/drawing/2014/main" id="{20EA7329-6781-BBAB-59CA-1AA837777DA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4</a:t>
            </a:fld>
            <a:endParaRPr/>
          </a:p>
        </p:txBody>
      </p:sp>
      <p:sp>
        <p:nvSpPr>
          <p:cNvPr id="147" name="Google Shape;147;p4">
            <a:extLst>
              <a:ext uri="{FF2B5EF4-FFF2-40B4-BE49-F238E27FC236}">
                <a16:creationId xmlns:a16="http://schemas.microsoft.com/office/drawing/2014/main" id="{A8B32CE5-C809-C878-6D99-308280C24C00}"/>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fontScale="92500" lnSpcReduction="10000"/>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Résultats CdP28 et Perspectives vers CdP29</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22858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2000" dirty="0">
                <a:latin typeface="Quattrocento Sans"/>
              </a:rPr>
              <a:t>Résultats du bilan mondial en rapport avec les CDN:</a:t>
            </a:r>
          </a:p>
          <a:p>
            <a:pPr marL="1041400" lvl="1" indent="-571500">
              <a:spcBef>
                <a:spcPts val="600"/>
              </a:spcBef>
              <a:spcAft>
                <a:spcPts val="600"/>
              </a:spcAft>
              <a:buFont typeface="Arial" panose="020B0604020202020204" pitchFamily="34" charset="0"/>
              <a:buChar char="•"/>
            </a:pPr>
            <a:r>
              <a:rPr lang="fr-FR" altLang="en-US" sz="2000" dirty="0">
                <a:latin typeface="Quattrocento Sans"/>
              </a:rPr>
              <a:t>Les Parties sont priées de revoir et de renforcer leurs objectifs de 2030 d'ici fin 2024: cela rejoint les appels lancés à Glasgow et réitérés à </a:t>
            </a:r>
            <a:r>
              <a:rPr lang="fr-FR" altLang="en-US" sz="2000" dirty="0" err="1">
                <a:latin typeface="Quattrocento Sans"/>
              </a:rPr>
              <a:t>Charm</a:t>
            </a:r>
            <a:r>
              <a:rPr lang="fr-FR" altLang="en-US" sz="2000" dirty="0">
                <a:latin typeface="Quattrocento Sans"/>
              </a:rPr>
              <a:t> el-Cheikh</a:t>
            </a:r>
          </a:p>
          <a:p>
            <a:pPr marL="1041400" lvl="1" indent="-571500">
              <a:spcBef>
                <a:spcPts val="600"/>
              </a:spcBef>
              <a:spcAft>
                <a:spcPts val="600"/>
              </a:spcAft>
              <a:buFont typeface="Arial" panose="020B0604020202020204" pitchFamily="34" charset="0"/>
              <a:buChar char="•"/>
            </a:pPr>
            <a:r>
              <a:rPr lang="fr-FR" altLang="en-US" sz="2000" dirty="0">
                <a:latin typeface="Quattrocento Sans"/>
              </a:rPr>
              <a:t>Les Partis sont encouragées à présenter des objectifs de réduction des émissions ambitieuses, portant sur toute l'économie, couvrant tous les gaz à effet de serre, secteurs et catégories et alignées sur la limitation du réchauffement climatique à 1,5°C, comme indiqué par le les dernières avancées scientifiques, au regard des différentes circonstances nationales </a:t>
            </a:r>
          </a:p>
          <a:p>
            <a:pPr marL="1041400" lvl="1" indent="-571500">
              <a:spcBef>
                <a:spcPts val="600"/>
              </a:spcBef>
              <a:spcAft>
                <a:spcPts val="600"/>
              </a:spcAft>
              <a:buFont typeface="Arial" panose="020B0604020202020204" pitchFamily="34" charset="0"/>
              <a:buChar char="•"/>
            </a:pPr>
            <a:r>
              <a:rPr lang="fr-FR" altLang="en-US" sz="2000" dirty="0">
                <a:latin typeface="Quattrocento Sans"/>
              </a:rPr>
              <a:t>Les Parties sont également encouragées à aligner leurs CDN sur des stratégies à faible émission de GES à long terme et à communiquer ou à mettre à jour ces stratégies avant la CdP29, en novembre 2024</a:t>
            </a:r>
          </a:p>
          <a:p>
            <a:pPr marL="584200" indent="-571500">
              <a:spcBef>
                <a:spcPts val="0"/>
              </a:spcBef>
              <a:buFont typeface="Arial" panose="020B0604020202020204" pitchFamily="34" charset="0"/>
              <a:buChar char="•"/>
            </a:pPr>
            <a:endParaRPr lang="fr-FR" sz="2200" dirty="0">
              <a:latin typeface="Quattrocento Sans"/>
            </a:endParaRP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5</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Bilan Mondial</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8543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63E17EBA-FA67-90AF-DCB8-1718302C1596}"/>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77866087-BE0C-B180-CF63-34FAF29DAC0A}"/>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2000" dirty="0">
                <a:latin typeface="Quattrocento Sans"/>
              </a:rPr>
              <a:t>Résultats du bilan mondial en rapport avec la transparence:</a:t>
            </a:r>
          </a:p>
          <a:p>
            <a:pPr marL="1041400" lvl="1" indent="-571500">
              <a:spcBef>
                <a:spcPts val="600"/>
              </a:spcBef>
              <a:spcAft>
                <a:spcPts val="600"/>
              </a:spcAft>
              <a:buFont typeface="Arial" panose="020B0604020202020204" pitchFamily="34" charset="0"/>
              <a:buChar char="•"/>
            </a:pPr>
            <a:r>
              <a:rPr lang="fr-FR" sz="2000" dirty="0">
                <a:latin typeface="Quattrocento Sans"/>
              </a:rPr>
              <a:t>Les premiers rapports biennaux sur la transparence (BTR) des Parties sont attendus avant la fin 2024. Ces rapports joueront un rôle majeur en éclairant le prochain bilan mondial.</a:t>
            </a:r>
            <a:endParaRPr lang="en-US" sz="2000" dirty="0">
              <a:latin typeface="Quattrocento Sans"/>
            </a:endParaRPr>
          </a:p>
          <a:p>
            <a:pPr marL="1041400" lvl="1" indent="-571500">
              <a:spcBef>
                <a:spcPts val="600"/>
              </a:spcBef>
              <a:spcAft>
                <a:spcPts val="600"/>
              </a:spcAft>
              <a:buFont typeface="Arial" panose="020B0604020202020204" pitchFamily="34" charset="0"/>
              <a:buChar char="•"/>
            </a:pPr>
            <a:r>
              <a:rPr lang="en-US" sz="2000" dirty="0">
                <a:latin typeface="Quattrocento Sans"/>
              </a:rPr>
              <a:t>Le résultat de c</a:t>
            </a:r>
            <a:r>
              <a:rPr lang="fr-FR" sz="2000" dirty="0">
                <a:latin typeface="Quattrocento Sans"/>
              </a:rPr>
              <a:t>e premier BM fait référence à l’importance de fournir un soutien en temps opportun, de manière adéquate et prévisible </a:t>
            </a:r>
            <a:r>
              <a:rPr lang="en-US" sz="2000" dirty="0">
                <a:latin typeface="Quattrocento Sans"/>
              </a:rPr>
              <a:t>aux</a:t>
            </a:r>
            <a:r>
              <a:rPr lang="fr-FR" sz="2000" dirty="0">
                <a:latin typeface="Quattrocento Sans"/>
              </a:rPr>
              <a:t> pays en développement pour la mise en œuvre du cadre de transparence renforcé</a:t>
            </a:r>
            <a:endParaRPr lang="en-US" sz="2000" dirty="0">
              <a:latin typeface="Quattrocento Sans"/>
            </a:endParaRPr>
          </a:p>
          <a:p>
            <a:pPr marL="1041400" lvl="1" indent="-571500">
              <a:spcBef>
                <a:spcPts val="600"/>
              </a:spcBef>
              <a:spcAft>
                <a:spcPts val="600"/>
              </a:spcAft>
              <a:buFont typeface="Arial" panose="020B0604020202020204" pitchFamily="34" charset="0"/>
              <a:buChar char="•"/>
            </a:pPr>
            <a:r>
              <a:rPr lang="en-US" sz="2000" dirty="0">
                <a:latin typeface="Quattrocento Sans"/>
              </a:rPr>
              <a:t>Il </a:t>
            </a:r>
            <a:r>
              <a:rPr lang="fr-FR" sz="2000" dirty="0">
                <a:latin typeface="Quattrocento Sans"/>
              </a:rPr>
              <a:t>exhorte également les parties à entreprendre les préparatifs nécessaires pour la soumission en temps opportun des premiers BTR</a:t>
            </a:r>
            <a:endParaRPr lang="en-US" sz="2000" dirty="0">
              <a:latin typeface="Quattrocento Sans"/>
            </a:endParaRPr>
          </a:p>
          <a:p>
            <a:pPr marL="584200" indent="-571500">
              <a:spcBef>
                <a:spcPts val="0"/>
              </a:spcBef>
              <a:buFont typeface="Arial" panose="020B0604020202020204" pitchFamily="34" charset="0"/>
              <a:buChar char="•"/>
            </a:pPr>
            <a:endParaRPr lang="fr-FR" sz="2200" dirty="0">
              <a:latin typeface="Quattrocento Sans"/>
            </a:endParaRPr>
          </a:p>
        </p:txBody>
      </p:sp>
      <p:sp>
        <p:nvSpPr>
          <p:cNvPr id="146" name="Google Shape;146;p4">
            <a:extLst>
              <a:ext uri="{FF2B5EF4-FFF2-40B4-BE49-F238E27FC236}">
                <a16:creationId xmlns:a16="http://schemas.microsoft.com/office/drawing/2014/main" id="{690F5DD4-6F9D-B55C-7F05-B1FB4C6018A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6</a:t>
            </a:fld>
            <a:endParaRPr/>
          </a:p>
        </p:txBody>
      </p:sp>
      <p:sp>
        <p:nvSpPr>
          <p:cNvPr id="147" name="Google Shape;147;p4">
            <a:extLst>
              <a:ext uri="{FF2B5EF4-FFF2-40B4-BE49-F238E27FC236}">
                <a16:creationId xmlns:a16="http://schemas.microsoft.com/office/drawing/2014/main" id="{DA74751F-5C01-EC9C-E8EF-ED3EFF324E9A}"/>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Bilan Mondial (2)</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99483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63E17EBA-FA67-90AF-DCB8-1718302C1596}"/>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77866087-BE0C-B180-CF63-34FAF29DAC0A}"/>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1800" dirty="0">
                <a:latin typeface="Quattrocento Sans"/>
              </a:rPr>
              <a:t>Un processus de suivi du BM a été convenu à la CdP28:</a:t>
            </a:r>
          </a:p>
          <a:p>
            <a:pPr marL="1041400" lvl="1" indent="-571500">
              <a:spcBef>
                <a:spcPts val="600"/>
              </a:spcBef>
              <a:spcAft>
                <a:spcPts val="600"/>
              </a:spcAft>
              <a:buFont typeface="Arial" panose="020B0604020202020204" pitchFamily="34" charset="0"/>
              <a:buChar char="•"/>
            </a:pPr>
            <a:r>
              <a:rPr lang="fr-FR" sz="1800" dirty="0">
                <a:latin typeface="Quattrocento Sans"/>
              </a:rPr>
              <a:t>Soumissions des Parties avant le 1er mars 2024 sur les expériences et les enseignements tirés du premier BM en vue d'affiner les éléments procéduraux et logistiques pertinents du processus</a:t>
            </a:r>
            <a:endParaRPr lang="en-US" sz="1800" dirty="0">
              <a:latin typeface="Quattrocento Sans"/>
            </a:endParaRPr>
          </a:p>
          <a:p>
            <a:pPr marL="584200" indent="-571500">
              <a:spcBef>
                <a:spcPts val="600"/>
              </a:spcBef>
              <a:spcAft>
                <a:spcPts val="600"/>
              </a:spcAft>
              <a:buFont typeface="Arial" panose="020B0604020202020204" pitchFamily="34" charset="0"/>
              <a:buChar char="•"/>
            </a:pPr>
            <a:r>
              <a:rPr lang="fr-FR" sz="1800" dirty="0">
                <a:latin typeface="Quattrocento Sans"/>
              </a:rPr>
              <a:t>En outre, quatre modalités ont été établies pour le suivi</a:t>
            </a:r>
            <a:r>
              <a:rPr lang="en-US" sz="1800" dirty="0">
                <a:latin typeface="Quattrocento Sans"/>
              </a:rPr>
              <a:t> des</a:t>
            </a:r>
            <a:r>
              <a:rPr lang="fr-FR" sz="1800" dirty="0">
                <a:latin typeface="Quattrocento Sans"/>
              </a:rPr>
              <a:t> résultats du BM:</a:t>
            </a:r>
          </a:p>
          <a:p>
            <a:pPr marL="1041400" lvl="1" indent="-571500">
              <a:spcBef>
                <a:spcPts val="600"/>
              </a:spcBef>
              <a:spcAft>
                <a:spcPts val="600"/>
              </a:spcAft>
              <a:buFont typeface="Arial" panose="020B0604020202020204" pitchFamily="34" charset="0"/>
              <a:buChar char="•"/>
            </a:pPr>
            <a:r>
              <a:rPr lang="fr-FR" sz="1800" dirty="0">
                <a:latin typeface="Quattrocento Sans"/>
              </a:rPr>
              <a:t>Un dialogue annuel pour partager les connaissances sur la manière dont les résultats</a:t>
            </a:r>
            <a:r>
              <a:rPr lang="en-US" sz="1800" dirty="0">
                <a:latin typeface="Quattrocento Sans"/>
              </a:rPr>
              <a:t> du BM</a:t>
            </a:r>
            <a:r>
              <a:rPr lang="fr-FR" sz="1800" dirty="0">
                <a:latin typeface="Quattrocento Sans"/>
              </a:rPr>
              <a:t> informent les CDN à partir de juin 2024 - cela crée un lien avec la présentation de nouvelles CDN d’ici début 2025</a:t>
            </a:r>
            <a:endParaRPr lang="en-US" sz="1800" dirty="0">
              <a:latin typeface="Quattrocento Sans"/>
            </a:endParaRPr>
          </a:p>
          <a:p>
            <a:pPr marL="1041400" lvl="1" indent="-571500">
              <a:spcBef>
                <a:spcPts val="600"/>
              </a:spcBef>
              <a:spcAft>
                <a:spcPts val="600"/>
              </a:spcAft>
              <a:buFont typeface="Arial" panose="020B0604020202020204" pitchFamily="34" charset="0"/>
              <a:buChar char="•"/>
            </a:pPr>
            <a:r>
              <a:rPr lang="fr-FR" sz="1800" dirty="0">
                <a:latin typeface="Quattrocento Sans"/>
              </a:rPr>
              <a:t>Un événement spécial du SGNU pour présenter les CDN</a:t>
            </a:r>
            <a:endParaRPr lang="en-US" sz="1800" dirty="0">
              <a:latin typeface="Quattrocento Sans"/>
            </a:endParaRPr>
          </a:p>
          <a:p>
            <a:pPr marL="1041400" lvl="1" indent="-571500">
              <a:spcBef>
                <a:spcPts val="600"/>
              </a:spcBef>
              <a:spcAft>
                <a:spcPts val="600"/>
              </a:spcAft>
              <a:buFont typeface="Arial" panose="020B0604020202020204" pitchFamily="34" charset="0"/>
              <a:buChar char="•"/>
            </a:pPr>
            <a:r>
              <a:rPr lang="fr-FR" sz="1800" dirty="0">
                <a:latin typeface="Quattrocento Sans"/>
              </a:rPr>
              <a:t>Une « Feuille de route vers la Mission 1.5 » (proposition du Brésil) pour renforcer</a:t>
            </a:r>
            <a:r>
              <a:rPr lang="en-US" sz="1800" dirty="0">
                <a:latin typeface="Quattrocento Sans"/>
              </a:rPr>
              <a:t> la </a:t>
            </a:r>
            <a:r>
              <a:rPr lang="fr-FR" sz="1800" dirty="0">
                <a:latin typeface="Quattrocento Sans"/>
              </a:rPr>
              <a:t>coopération internationale et stimuler l’ambition lors du prochain cycle des CDN</a:t>
            </a:r>
          </a:p>
          <a:p>
            <a:pPr marL="1041400" lvl="1" indent="-571500">
              <a:spcBef>
                <a:spcPts val="600"/>
              </a:spcBef>
              <a:spcAft>
                <a:spcPts val="600"/>
              </a:spcAft>
              <a:buFont typeface="Arial" panose="020B0604020202020204" pitchFamily="34" charset="0"/>
              <a:buChar char="•"/>
            </a:pPr>
            <a:r>
              <a:rPr lang="fr-FR" sz="1800" dirty="0">
                <a:latin typeface="Quattrocento Sans"/>
              </a:rPr>
              <a:t>Un dialogue annuel qui aura lieu de 2024 à 2028 sur la mise en œuvre des</a:t>
            </a:r>
            <a:r>
              <a:rPr lang="en-US" sz="1800" dirty="0">
                <a:latin typeface="Quattrocento Sans"/>
              </a:rPr>
              <a:t> </a:t>
            </a:r>
            <a:r>
              <a:rPr lang="fr-FR" sz="1800" dirty="0">
                <a:latin typeface="Quattrocento Sans"/>
              </a:rPr>
              <a:t>résultats du BM sur le financement climatique</a:t>
            </a:r>
            <a:endParaRPr lang="en-US" sz="1800" dirty="0">
              <a:latin typeface="Quattrocento Sans"/>
            </a:endParaRPr>
          </a:p>
        </p:txBody>
      </p:sp>
      <p:sp>
        <p:nvSpPr>
          <p:cNvPr id="146" name="Google Shape;146;p4">
            <a:extLst>
              <a:ext uri="{FF2B5EF4-FFF2-40B4-BE49-F238E27FC236}">
                <a16:creationId xmlns:a16="http://schemas.microsoft.com/office/drawing/2014/main" id="{690F5DD4-6F9D-B55C-7F05-B1FB4C6018A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7</a:t>
            </a:fld>
            <a:endParaRPr/>
          </a:p>
        </p:txBody>
      </p:sp>
      <p:sp>
        <p:nvSpPr>
          <p:cNvPr id="147" name="Google Shape;147;p4">
            <a:extLst>
              <a:ext uri="{FF2B5EF4-FFF2-40B4-BE49-F238E27FC236}">
                <a16:creationId xmlns:a16="http://schemas.microsoft.com/office/drawing/2014/main" id="{DA74751F-5C01-EC9C-E8EF-ED3EFF324E9A}"/>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Bilan Mondial (3)</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7362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fr-FR" sz="1600" dirty="0">
                <a:latin typeface="Quattrocento Sans"/>
              </a:rPr>
              <a:t>La décision sur le Programme de travail de </a:t>
            </a:r>
            <a:r>
              <a:rPr lang="fr-FR" sz="1600" dirty="0" err="1">
                <a:latin typeface="Quattrocento Sans"/>
              </a:rPr>
              <a:t>Charm</a:t>
            </a:r>
            <a:r>
              <a:rPr lang="fr-FR" sz="1600" dirty="0">
                <a:latin typeface="Quattrocento Sans"/>
              </a:rPr>
              <a:t> el-Cheikh sur l’ambition et la mise en œuvre de l’atténuation (MWP) a</a:t>
            </a:r>
            <a:r>
              <a:rPr lang="fr-FR" altLang="en-US" sz="1600" dirty="0">
                <a:latin typeface="Quattrocento Sans"/>
              </a:rPr>
              <a:t>doptée dans le cadre du consensus des EAU est en grande partie procédurale, ne contient aucune substance sur les solutions concrètes et n’inclut pas de lien explicite avec le résultat du BM. La décision : </a:t>
            </a:r>
            <a:r>
              <a:rPr lang="en-US" altLang="en-US" sz="1600" dirty="0">
                <a:latin typeface="Quattrocento Sans"/>
              </a:rPr>
              <a:t> </a:t>
            </a:r>
            <a:endParaRPr lang="fr-FR" altLang="en-US" sz="1600" dirty="0">
              <a:latin typeface="Quattrocento Sans"/>
            </a:endParaRPr>
          </a:p>
          <a:p>
            <a:pPr marL="1041400" lvl="1" indent="-571500">
              <a:spcBef>
                <a:spcPts val="600"/>
              </a:spcBef>
              <a:spcAft>
                <a:spcPts val="600"/>
              </a:spcAft>
              <a:buFont typeface="Arial" panose="020B0604020202020204" pitchFamily="34" charset="0"/>
              <a:buChar char="•"/>
            </a:pPr>
            <a:r>
              <a:rPr lang="fr-FR" altLang="en-US" sz="1600" dirty="0">
                <a:latin typeface="Quattrocento Sans"/>
              </a:rPr>
              <a:t>félicite de l'échange ciblé de points de vue, d'informations et d'idées entre participants lors des dialogues mondiaux et des événements axés sur l’investissement sur l’accélération de la transition énergétique juste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note les principales conclusions, opportunités, obstacles et solutions réalisables résumée dans le rapport annuel du MWP, la décision énumérant simplement des enjeux (énergies renouvelables, réseau et stockage d’énergie, captage et captage du dioxyde de carbone)</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définit les modalités des soumissions par les Parties et la décision du des Coprésidents du MWP sur les sujets qui seront discutés lors des dialogues mondiaux en 2024</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définit également les modalités de fourniture de contributions sur les sujets sélectionnés et l’organisation de dialogues mondiaux</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répète que d'autres dialogues en personne ou hybrides peuvent avoir lieu chaque année en lien avec des événements existants</a:t>
            </a: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8</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Atténuation et Ambition</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8118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9E16DEC8-43DB-ECAE-17BB-AA3268A58F95}"/>
            </a:ext>
          </a:extLst>
        </p:cNvPr>
        <p:cNvGrpSpPr/>
        <p:nvPr/>
      </p:nvGrpSpPr>
      <p:grpSpPr>
        <a:xfrm>
          <a:off x="0" y="0"/>
          <a:ext cx="0" cy="0"/>
          <a:chOff x="0" y="0"/>
          <a:chExt cx="0" cy="0"/>
        </a:xfrm>
      </p:grpSpPr>
      <p:sp>
        <p:nvSpPr>
          <p:cNvPr id="145" name="Google Shape;145;p4">
            <a:extLst>
              <a:ext uri="{FF2B5EF4-FFF2-40B4-BE49-F238E27FC236}">
                <a16:creationId xmlns:a16="http://schemas.microsoft.com/office/drawing/2014/main" id="{E6FBD9DD-8D23-DB5A-363C-31E357449980}"/>
              </a:ext>
            </a:extLst>
          </p:cNvPr>
          <p:cNvSpPr txBox="1">
            <a:spLocks noGrp="1"/>
          </p:cNvSpPr>
          <p:nvPr>
            <p:ph type="body" idx="1"/>
          </p:nvPr>
        </p:nvSpPr>
        <p:spPr>
          <a:xfrm>
            <a:off x="467544" y="1473354"/>
            <a:ext cx="8229600" cy="5257800"/>
          </a:xfrm>
          <a:prstGeom prst="rect">
            <a:avLst/>
          </a:prstGeom>
          <a:noFill/>
          <a:ln>
            <a:noFill/>
          </a:ln>
        </p:spPr>
        <p:txBody>
          <a:bodyPr spcFirstLastPara="1" wrap="square" lIns="91425" tIns="45700" rIns="91425" bIns="45700" anchor="t" anchorCtr="0">
            <a:noAutofit/>
          </a:bodyPr>
          <a:lstStyle/>
          <a:p>
            <a:pPr marL="584200" indent="-571500">
              <a:spcBef>
                <a:spcPts val="600"/>
              </a:spcBef>
              <a:spcAft>
                <a:spcPts val="600"/>
              </a:spcAft>
              <a:buFont typeface="Arial" panose="020B0604020202020204" pitchFamily="34" charset="0"/>
              <a:buChar char="•"/>
            </a:pPr>
            <a:r>
              <a:rPr lang="en-US" altLang="en-US" sz="1600" dirty="0">
                <a:latin typeface="Quattrocento Sans"/>
              </a:rPr>
              <a:t>La recherche</a:t>
            </a:r>
            <a:r>
              <a:rPr lang="fr-FR" altLang="en-US" sz="1600" dirty="0">
                <a:latin typeface="Quattrocento Sans"/>
              </a:rPr>
              <a:t> continue de limiter le réchauffement à 1,5°C est au centre de la décision du BM sur l’atténuation  (1/CMA.5). Elle reconnait explicitement la nécessité des réductions approfondies, rapides et durables des émissions mondiales de 43 % d’ici 2030 et de 60 % d’ici 2035 par rapport aux niveaux de 2019</a:t>
            </a:r>
          </a:p>
          <a:p>
            <a:pPr marL="584200" indent="-571500">
              <a:spcBef>
                <a:spcPts val="600"/>
              </a:spcBef>
              <a:spcAft>
                <a:spcPts val="600"/>
              </a:spcAft>
              <a:buFont typeface="Arial" panose="020B0604020202020204" pitchFamily="34" charset="0"/>
              <a:buChar char="•"/>
            </a:pPr>
            <a:r>
              <a:rPr lang="fr-FR" altLang="en-US" sz="1600" dirty="0">
                <a:latin typeface="Quattrocento Sans"/>
              </a:rPr>
              <a:t>Le paragraphe 26 met en évidence l’échéance de 2025 pour atteindre le pic des émissions mondiales, tel que communiqué par le GIEC</a:t>
            </a:r>
          </a:p>
          <a:p>
            <a:pPr marL="584200" indent="-571500">
              <a:spcBef>
                <a:spcPts val="600"/>
              </a:spcBef>
              <a:spcAft>
                <a:spcPts val="600"/>
              </a:spcAft>
              <a:buFont typeface="Arial" panose="020B0604020202020204" pitchFamily="34" charset="0"/>
              <a:buChar char="•"/>
            </a:pPr>
            <a:r>
              <a:rPr lang="fr-FR" altLang="en-US" sz="1600" dirty="0">
                <a:latin typeface="Quattrocento Sans"/>
              </a:rPr>
              <a:t>Le « Paquet énergie » de Dubaï reconnaît la nécessité de « réductions profondes, rapides et durables des émissions de gaz à effet de serre » et appelle les Parties à:</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tripler la capacité d'énergie renouvelable à l'échelle mondiale et doubler le taux annuel moyen global d’amélioration de l’efficacité énergétique d’ici 2030</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 abandonner les combustibles fossiles dans les systèmes énergétiques » … « accélérer l'action dans cette décennie critique »</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accélérer l'action sur les émissions hors CO2, et en particulier sur le méthane, mais sans objectifs quantifiés </a:t>
            </a:r>
          </a:p>
          <a:p>
            <a:pPr marL="1041400" lvl="1" indent="-571500">
              <a:spcBef>
                <a:spcPts val="600"/>
              </a:spcBef>
              <a:spcAft>
                <a:spcPts val="600"/>
              </a:spcAft>
              <a:buFont typeface="Arial" panose="020B0604020202020204" pitchFamily="34" charset="0"/>
              <a:buChar char="•"/>
            </a:pPr>
            <a:r>
              <a:rPr lang="fr-FR" altLang="en-US" sz="1600" dirty="0">
                <a:latin typeface="Quattrocento Sans"/>
              </a:rPr>
              <a:t>éliminer progressivement les subventions inefficaces aux combustibles fossiles qui ne répondent pas à la pauvreté énergétique ou simplement les transitions justes, le plus tôt possible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46" name="Google Shape;146;p4">
            <a:extLst>
              <a:ext uri="{FF2B5EF4-FFF2-40B4-BE49-F238E27FC236}">
                <a16:creationId xmlns:a16="http://schemas.microsoft.com/office/drawing/2014/main" id="{B441420D-A917-51F5-1DB8-DD271500B92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9</a:t>
            </a:fld>
            <a:endParaRPr/>
          </a:p>
        </p:txBody>
      </p:sp>
      <p:sp>
        <p:nvSpPr>
          <p:cNvPr id="147" name="Google Shape;147;p4">
            <a:extLst>
              <a:ext uri="{FF2B5EF4-FFF2-40B4-BE49-F238E27FC236}">
                <a16:creationId xmlns:a16="http://schemas.microsoft.com/office/drawing/2014/main" id="{0A76AFDC-A173-79EA-38B7-3457F5D0F7F8}"/>
              </a:ext>
            </a:extLst>
          </p:cNvPr>
          <p:cNvSpPr txBox="1"/>
          <p:nvPr/>
        </p:nvSpPr>
        <p:spPr>
          <a:xfrm>
            <a:off x="467544" y="260648"/>
            <a:ext cx="8229600" cy="1143000"/>
          </a:xfrm>
          <a:prstGeom prst="rect">
            <a:avLst/>
          </a:prstGeom>
          <a:solidFill>
            <a:srgbClr val="229285"/>
          </a:solid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Quattrocento Sans"/>
              <a:buNone/>
            </a:pPr>
            <a:r>
              <a:rPr lang="fr-CA" sz="4000" b="1" dirty="0">
                <a:solidFill>
                  <a:schemeClr val="lt1"/>
                </a:solidFill>
                <a:latin typeface="Quattrocento Sans"/>
                <a:ea typeface="Quattrocento Sans"/>
                <a:cs typeface="Quattrocento Sans"/>
                <a:sym typeface="Quattrocento Sans"/>
              </a:rPr>
              <a:t>Atténuation (2)</a:t>
            </a:r>
            <a:endParaRPr sz="4000" b="1" dirty="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74343053"/>
      </p:ext>
    </p:extLst>
  </p:cSld>
  <p:clrMapOvr>
    <a:masterClrMapping/>
  </p:clrMapOvr>
</p:sld>
</file>

<file path=ppt/theme/theme1.xml><?xml version="1.0" encoding="utf-8"?>
<a:theme xmlns:a="http://schemas.openxmlformats.org/drawingml/2006/main" name="Thème Office">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1_IFDD_SeminairesEnLig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4528</Words>
  <Application>Microsoft Office PowerPoint</Application>
  <PresentationFormat>Affichage à l'écran (4:3)</PresentationFormat>
  <Paragraphs>314</Paragraphs>
  <Slides>24</Slides>
  <Notes>24</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Thème Office</vt:lpstr>
      <vt:lpstr>Thème1_IFDD_SeminairesEnLigne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Biron</dc:creator>
  <cp:lastModifiedBy>Tosi Mpanu-Mpanu</cp:lastModifiedBy>
  <cp:revision>11</cp:revision>
  <dcterms:created xsi:type="dcterms:W3CDTF">2019-02-13T16:13:44Z</dcterms:created>
  <dcterms:modified xsi:type="dcterms:W3CDTF">2024-03-12T15:59:46Z</dcterms:modified>
</cp:coreProperties>
</file>